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5"/>
  </p:notesMasterIdLst>
  <p:sldIdLst>
    <p:sldId id="258" r:id="rId2"/>
    <p:sldId id="259" r:id="rId3"/>
    <p:sldId id="260" r:id="rId4"/>
    <p:sldId id="305" r:id="rId5"/>
    <p:sldId id="306" r:id="rId6"/>
    <p:sldId id="314" r:id="rId7"/>
    <p:sldId id="315" r:id="rId8"/>
    <p:sldId id="316" r:id="rId9"/>
    <p:sldId id="317" r:id="rId10"/>
    <p:sldId id="318" r:id="rId11"/>
    <p:sldId id="307" r:id="rId12"/>
    <p:sldId id="319" r:id="rId13"/>
    <p:sldId id="270" r:id="rId14"/>
    <p:sldId id="308" r:id="rId15"/>
    <p:sldId id="30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40" r:id="rId37"/>
    <p:sldId id="341" r:id="rId38"/>
    <p:sldId id="342" r:id="rId39"/>
    <p:sldId id="343" r:id="rId40"/>
    <p:sldId id="288" r:id="rId41"/>
    <p:sldId id="344" r:id="rId42"/>
    <p:sldId id="286" r:id="rId43"/>
    <p:sldId id="287" r:id="rId4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46"/>
      <p:bold r:id="rId47"/>
      <p:italic r:id="rId48"/>
      <p:boldItalic r:id="rId49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1386" y="72"/>
      </p:cViewPr>
      <p:guideLst>
        <p:guide orient="horz" pos="229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3A25ED-EB5F-4CCF-AD54-C98C317D98C3}" type="datetimeFigureOut">
              <a:rPr lang="pt-BR" smtClean="0"/>
              <a:pPr/>
              <a:t>30/05/2014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CBB57-AF33-401A-B4F5-0A4847967C7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6047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rvore Criativa\Desktop\Tributo ao Futuro\Crescer em Rede Final\BG v2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1" cy="6858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toondoo.com/createToon.do?param=openFullWindow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ribus.net/canvas/Scribus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DtWFr3a76ok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youtube.com/watch?v=jyh640-zYA0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://issuu.com/" TargetMode="Externa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youtube.com/watch?v=xRtqXgg_Ht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g1.globo.com/pop-arte/noticia/2013/02/mauricio-de-sousa-e-filha-anunciam-festa-de-50-anos-da-monica.html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ugusto\Desktop\Augusto\Tributo ao Futuro\Crescer em rede\ENCONTROS\Anexos\BG-CAPA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tângulo 5"/>
          <p:cNvSpPr/>
          <p:nvPr/>
        </p:nvSpPr>
        <p:spPr>
          <a:xfrm>
            <a:off x="0" y="3786190"/>
            <a:ext cx="9144000" cy="307181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1500166" y="3875134"/>
            <a:ext cx="72152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3000" b="1" dirty="0" smtClean="0">
                <a:solidFill>
                  <a:schemeClr val="bg1"/>
                </a:solidFill>
              </a:rPr>
              <a:t>Crescer em Rede – Encontro 11</a:t>
            </a:r>
          </a:p>
        </p:txBody>
      </p:sp>
      <p:sp>
        <p:nvSpPr>
          <p:cNvPr id="10" name="Retângulo 9"/>
          <p:cNvSpPr/>
          <p:nvPr/>
        </p:nvSpPr>
        <p:spPr>
          <a:xfrm>
            <a:off x="0" y="4500570"/>
            <a:ext cx="9144000" cy="100013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734425"/>
            <a:ext cx="8715436" cy="909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ixaDeTexto 7"/>
          <p:cNvSpPr txBox="1"/>
          <p:nvPr/>
        </p:nvSpPr>
        <p:spPr>
          <a:xfrm>
            <a:off x="428596" y="4643446"/>
            <a:ext cx="8286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err="1" smtClean="0">
                <a:solidFill>
                  <a:schemeClr val="bg1"/>
                </a:solidFill>
              </a:rPr>
              <a:t>Minha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escola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em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quadrinhos</a:t>
            </a:r>
            <a:r>
              <a:rPr lang="en-US" sz="2000" b="1" dirty="0" smtClean="0">
                <a:solidFill>
                  <a:schemeClr val="bg1"/>
                </a:solidFill>
              </a:rPr>
              <a:t>: As </a:t>
            </a:r>
            <a:r>
              <a:rPr lang="en-US" sz="2000" b="1" dirty="0" err="1" smtClean="0">
                <a:solidFill>
                  <a:schemeClr val="bg1"/>
                </a:solidFill>
              </a:rPr>
              <a:t>histórias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em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smtClean="0">
                <a:solidFill>
                  <a:schemeClr val="bg1"/>
                </a:solidFill>
              </a:rPr>
              <a:t>quadrinhos 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algn="r"/>
            <a:r>
              <a:rPr lang="en-US" sz="2000" b="1" dirty="0" err="1" smtClean="0">
                <a:solidFill>
                  <a:schemeClr val="bg1"/>
                </a:solidFill>
              </a:rPr>
              <a:t>como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suporte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ao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desenvolvimento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da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consciência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crítica</a:t>
            </a:r>
            <a:endParaRPr lang="pt-BR" sz="20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428596" y="1285860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Alguns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personagens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momentos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marcantes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dos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quadrinhos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:</a:t>
            </a:r>
          </a:p>
        </p:txBody>
      </p:sp>
      <p:sp>
        <p:nvSpPr>
          <p:cNvPr id="8" name="TextBox 4"/>
          <p:cNvSpPr/>
          <p:nvPr/>
        </p:nvSpPr>
        <p:spPr>
          <a:xfrm>
            <a:off x="466400" y="1857364"/>
            <a:ext cx="7891814" cy="224676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1959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BIDU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-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Maurício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Sousa -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cachorrinho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Bidu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primeiro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personagem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Maurício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Sousa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estreia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jornal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Folha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S. Paulo.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início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60,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surgiriam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personagens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Cebolinha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Cascão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Mônica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Magali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  <a:p>
            <a:pPr algn="just"/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1985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O CAVALEIRO DAS TREVAS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- de Frank Miller -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Esse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artista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inaugurou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nova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fase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HQs: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autor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6" name="Retângulo 5"/>
          <p:cNvSpPr/>
          <p:nvPr/>
        </p:nvSpPr>
        <p:spPr>
          <a:xfrm>
            <a:off x="785786" y="1715050"/>
            <a:ext cx="764386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histórias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despontam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desenvolvem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Unidos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no final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século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XIX,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graças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à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comunicação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massa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evolução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indústria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tipográfica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surgimento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grandes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cadeias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jornalísticas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Após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Segunda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Guerra Mundial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cresceu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popularidade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HQs com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aparecimento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heróis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fictícios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conflito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bélico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e, com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fim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conflito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surgem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novos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gêneros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terror e suspense.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Apesar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crescente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popularidade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entre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crianças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jovens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adolescentes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leitura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histórias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passou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estigmatizada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pelas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camadas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cultas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sociedade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endParaRPr lang="en-US" sz="2000" dirty="0" err="1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6" name="Retângulo 5"/>
          <p:cNvSpPr/>
          <p:nvPr/>
        </p:nvSpPr>
        <p:spPr>
          <a:xfrm>
            <a:off x="785786" y="1715050"/>
            <a:ext cx="764386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pensarmos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Brasil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até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quase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virada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Século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histórias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consideradas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leitura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lazer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superficiais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distanciadas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conteúdo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escolar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Era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comum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ouvirmos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escolas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HQs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tinha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“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preguiça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mental”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acabava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afastar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chamada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“boa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leitura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”.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Hoje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possível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perceber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grande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mudança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posicionamento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relação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reconhecimento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inserção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gênero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LDB – Lei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Diretrizes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Bases, no PNBE –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Programa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Nacional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Biblioteca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Escola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PCNs –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Parâmetros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Curriculares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Nacionais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7" name="TextBox 2"/>
          <p:cNvSpPr/>
          <p:nvPr/>
        </p:nvSpPr>
        <p:spPr>
          <a:xfrm>
            <a:off x="428596" y="1214422"/>
            <a:ext cx="8358246" cy="532453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Para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pedagógicas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professores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precisam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claro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possuem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linguagem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autônoma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mecanismos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próprios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representar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elementos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narrativos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espaço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dentro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; tempo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narrativa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visualizado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anterior;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personagens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falas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representadas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balões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;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dentre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outros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Para Ramos (2009)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alguns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elementos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caracterizam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177800" lvl="2" indent="-177800">
              <a:buSzPct val="100000"/>
              <a:buFont typeface="Arial"/>
              <a:buChar char="•"/>
              <a:tabLst>
                <a:tab pos="177800" algn="l"/>
              </a:tabLst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177800" lvl="2" indent="-177800">
              <a:buSzPct val="100000"/>
              <a:buFont typeface="Arial"/>
              <a:buChar char="•"/>
              <a:tabLst>
                <a:tab pos="177800" algn="l"/>
              </a:tabLst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predominância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sequência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;</a:t>
            </a:r>
          </a:p>
          <a:p>
            <a:pPr marL="177800" lvl="2" indent="-177800">
              <a:buSzPct val="100000"/>
              <a:buFont typeface="Arial"/>
              <a:buChar char="•"/>
              <a:tabLst>
                <a:tab pos="177800" algn="l"/>
              </a:tabLst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apresentar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personagens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fixos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;</a:t>
            </a:r>
          </a:p>
          <a:p>
            <a:pPr marL="177800" lvl="2" indent="-177800">
              <a:buSzPct val="100000"/>
              <a:buFont typeface="Arial"/>
              <a:buChar char="•"/>
              <a:tabLst>
                <a:tab pos="177800" algn="l"/>
              </a:tabLst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narrativa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ocorrer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; </a:t>
            </a:r>
          </a:p>
          <a:p>
            <a:pPr marL="177800" lvl="2" indent="-177800">
              <a:buSzPct val="100000"/>
              <a:buFont typeface="Arial"/>
              <a:buChar char="•"/>
              <a:tabLst>
                <a:tab pos="177800" algn="l"/>
              </a:tabLst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muitas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vezes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rótulo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formato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veículo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publicação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constituem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elementos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agregam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informações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leitor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orientando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percepção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gênero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análise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; </a:t>
            </a:r>
          </a:p>
          <a:p>
            <a:pPr marL="177800" lvl="2" indent="-177800">
              <a:buSzPct val="100000"/>
              <a:buFont typeface="Arial"/>
              <a:buChar char="•"/>
              <a:tabLst>
                <a:tab pos="177800" algn="l"/>
              </a:tabLst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desenhadas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fotografias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algn="just"/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7" name="TextBox 2"/>
          <p:cNvSpPr/>
          <p:nvPr/>
        </p:nvSpPr>
        <p:spPr>
          <a:xfrm>
            <a:off x="500034" y="1357298"/>
            <a:ext cx="8208962" cy="317009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Ramos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chama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HQs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hipergênero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contém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seguintes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gêneros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a charge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(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texto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humor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aborda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algum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fato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ligado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noticiário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);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cartum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contrário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charge,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vinculado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fato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noticiário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;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a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tira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cômica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caracterizada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textos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curtos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personagens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fixos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narrativa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desfecho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inesperado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final,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atrelado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humor;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as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tiras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seriadas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próprio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nome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indica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traz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capítulo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interligado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cômica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seriada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 algn="just">
              <a:buSzPct val="100000"/>
              <a:buFont typeface="Wingdings"/>
              <a:buChar char="Ø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7" name="TextBox 2"/>
          <p:cNvSpPr/>
          <p:nvPr/>
        </p:nvSpPr>
        <p:spPr>
          <a:xfrm>
            <a:off x="500034" y="1428736"/>
            <a:ext cx="8208962" cy="193899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Para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utilizarmos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estratégias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ensino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aprendizagem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precisamos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familiarizar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linguagem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formadas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dois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códigos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signos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a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imagem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e a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linguagem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escrita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Outro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elemento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importante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precisamos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entram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composição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balões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indicam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falas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428596" y="1285860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Os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quadrinhos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nas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estratégias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ensino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aprendizagem</a:t>
            </a:r>
            <a:endParaRPr lang="en-US" sz="20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8" name="Placeholder 3" descr="Imagem 3"/>
          <p:cNvPicPr>
            <a:picLocks noGrp="1"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1285852" y="3357562"/>
            <a:ext cx="6572296" cy="295452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7" name="TextBox 2"/>
          <p:cNvSpPr/>
          <p:nvPr/>
        </p:nvSpPr>
        <p:spPr>
          <a:xfrm>
            <a:off x="500034" y="1428736"/>
            <a:ext cx="8208962" cy="163121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Outro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elemento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muito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importante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onomatopeias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sons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procuram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imitar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ruídos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história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movimento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beleza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visual.</a:t>
            </a:r>
          </a:p>
          <a:p>
            <a:pPr algn="just"/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428596" y="1285860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Os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quadrinhos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nas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estratégias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ensino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aprendizagem</a:t>
            </a:r>
            <a:endParaRPr lang="en-US" sz="20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10" name="Placeholder 3" descr="Imagem 3"/>
          <p:cNvPicPr>
            <a:picLocks noGrp="1"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2071670" y="2708319"/>
            <a:ext cx="5429288" cy="345988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7" name="TextBox 2"/>
          <p:cNvSpPr/>
          <p:nvPr/>
        </p:nvSpPr>
        <p:spPr>
          <a:xfrm>
            <a:off x="500034" y="1726346"/>
            <a:ext cx="8208962" cy="163121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formato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indicador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leitura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linhas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pontilhadas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indicativo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sonho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exemplo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informações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compreendidas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até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mesmo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pelas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crianças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alfabetizadas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just"/>
            <a:endParaRPr lang="en-US" sz="2000" dirty="0" err="1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428596" y="1285860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Os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quadrinhos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nas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estratégias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ensino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aprendizagem</a:t>
            </a:r>
            <a:endParaRPr lang="en-US" sz="20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8" name="Placeholder 3" descr="Imagem 3"/>
          <p:cNvPicPr>
            <a:picLocks noGrp="1"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714348" y="3133740"/>
            <a:ext cx="3771900" cy="2867028"/>
          </a:xfrm>
          <a:prstGeom prst="rect">
            <a:avLst/>
          </a:prstGeom>
          <a:ln>
            <a:noFill/>
          </a:ln>
        </p:spPr>
      </p:pic>
      <p:pic>
        <p:nvPicPr>
          <p:cNvPr id="11" name="Placeholder 3" descr="Imagem 4"/>
          <p:cNvPicPr>
            <a:picLocks noGrp="1"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4839498" y="3214686"/>
            <a:ext cx="3590154" cy="2732776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7" name="TextBox 2"/>
          <p:cNvSpPr/>
          <p:nvPr/>
        </p:nvSpPr>
        <p:spPr>
          <a:xfrm>
            <a:off x="500034" y="2022827"/>
            <a:ext cx="8208962" cy="347787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professor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diversas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maneiras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entre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destacar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  <a:p>
            <a:pPr marL="285750" indent="-285750">
              <a:buSzPct val="100000"/>
              <a:buFont typeface="Arial"/>
              <a:buChar char="•"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discussão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;</a:t>
            </a:r>
          </a:p>
          <a:p>
            <a:pPr marL="285750" indent="-285750">
              <a:buSzPct val="100000"/>
              <a:buFont typeface="Arial"/>
              <a:buChar char="•"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estimular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linguagem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escrita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oral;</a:t>
            </a:r>
          </a:p>
          <a:p>
            <a:pPr marL="285750" indent="-285750">
              <a:buSzPct val="100000"/>
              <a:buFont typeface="Arial"/>
              <a:buChar char="•"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Análise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conteúdo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;</a:t>
            </a:r>
          </a:p>
          <a:p>
            <a:pPr marL="285750" indent="-285750">
              <a:buSzPct val="100000"/>
              <a:buFont typeface="Arial"/>
              <a:buChar char="•"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Representação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papéis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partir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HQ –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relações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interpessoais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existentes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histórias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;</a:t>
            </a:r>
          </a:p>
          <a:p>
            <a:pPr marL="285750" indent="-285750">
              <a:buSzPct val="100000"/>
              <a:buFont typeface="Arial"/>
              <a:buChar char="•"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Construção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leitura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realidade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local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expressa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etc.</a:t>
            </a:r>
          </a:p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  <a:p>
            <a:pPr algn="just"/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428596" y="1285860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Os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quadrinhos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nas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estratégias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ensino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aprendizagem</a:t>
            </a:r>
            <a:endParaRPr lang="en-US" sz="20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428596" y="1285860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Como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usar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o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Toondoo</a:t>
            </a:r>
            <a:endParaRPr lang="en-US" sz="20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8" name="TextBox 2"/>
          <p:cNvSpPr/>
          <p:nvPr/>
        </p:nvSpPr>
        <p:spPr>
          <a:xfrm>
            <a:off x="428596" y="1857364"/>
            <a:ext cx="9144000" cy="99257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50" b="1" dirty="0" smtClean="0">
                <a:solidFill>
                  <a:schemeClr val="tx2">
                    <a:lumMod val="75000"/>
                  </a:schemeClr>
                </a:solidFill>
              </a:rPr>
              <a:t>ACESSAR</a:t>
            </a:r>
            <a:r>
              <a:rPr lang="en-US" sz="195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50" dirty="0" err="1" smtClean="0">
                <a:solidFill>
                  <a:schemeClr val="tx2">
                    <a:lumMod val="75000"/>
                  </a:schemeClr>
                </a:solidFill>
              </a:rPr>
              <a:t>endereço</a:t>
            </a:r>
            <a:r>
              <a:rPr lang="en-US" sz="1950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1950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http://www.toondoo.com/createToon.do?param=openFullWindow</a:t>
            </a:r>
            <a:endParaRPr lang="en-US" sz="195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95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" name="Placeholder 3" descr="Imagem 5"/>
          <p:cNvPicPr>
            <a:picLocks noGrp="1" noChangeAspect="1"/>
          </p:cNvPicPr>
          <p:nvPr/>
        </p:nvPicPr>
        <p:blipFill>
          <a:blip r:embed="rId3">
            <a:lum/>
          </a:blip>
          <a:srcRect t="12516" b="9029"/>
          <a:stretch>
            <a:fillRect/>
          </a:stretch>
        </p:blipFill>
        <p:spPr>
          <a:xfrm>
            <a:off x="1428728" y="2647835"/>
            <a:ext cx="5456079" cy="3710123"/>
          </a:xfrm>
          <a:prstGeom prst="rect">
            <a:avLst/>
          </a:prstGeom>
          <a:ln>
            <a:noFill/>
          </a:ln>
        </p:spPr>
      </p:pic>
      <p:sp>
        <p:nvSpPr>
          <p:cNvPr id="11" name="TextBox 5"/>
          <p:cNvSpPr/>
          <p:nvPr/>
        </p:nvSpPr>
        <p:spPr>
          <a:xfrm>
            <a:off x="7215206" y="4724002"/>
            <a:ext cx="1714512" cy="12926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50" dirty="0" err="1" smtClean="0">
                <a:solidFill>
                  <a:schemeClr val="tx2">
                    <a:lumMod val="75000"/>
                  </a:schemeClr>
                </a:solidFill>
              </a:rPr>
              <a:t>Clicar</a:t>
            </a:r>
            <a:r>
              <a:rPr lang="en-US" sz="195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5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5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50" b="1" dirty="0" err="1" smtClean="0">
                <a:solidFill>
                  <a:schemeClr val="tx2">
                    <a:lumMod val="75000"/>
                  </a:schemeClr>
                </a:solidFill>
              </a:rPr>
              <a:t>assinatura</a:t>
            </a:r>
            <a:r>
              <a:rPr lang="en-US" sz="1950" b="1" dirty="0" smtClean="0">
                <a:solidFill>
                  <a:schemeClr val="tx2">
                    <a:lumMod val="75000"/>
                  </a:schemeClr>
                </a:solidFill>
              </a:rPr>
              <a:t> free </a:t>
            </a:r>
            <a:r>
              <a:rPr lang="en-US" sz="195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5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50" dirty="0" err="1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195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5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195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50" dirty="0" err="1" smtClean="0">
                <a:solidFill>
                  <a:schemeClr val="tx2">
                    <a:lumMod val="75000"/>
                  </a:schemeClr>
                </a:solidFill>
              </a:rPr>
              <a:t>conta</a:t>
            </a:r>
            <a:endParaRPr lang="en-US" sz="195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2" name="Straight Arrow Connector 4"/>
          <p:cNvCxnSpPr/>
          <p:nvPr/>
        </p:nvCxnSpPr>
        <p:spPr>
          <a:xfrm rot="16200000" flipV="1">
            <a:off x="6107917" y="3178967"/>
            <a:ext cx="1643074" cy="1428760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428596" y="1929364"/>
            <a:ext cx="82868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consideraram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Histórias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ferramenta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trabalho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estratégias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pedagógicas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algn="just"/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costumam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histórias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personagens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identificam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algn="just">
              <a:buFont typeface="Arial" pitchFamily="34" charset="0"/>
              <a:buChar char="•"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leem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revistas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títulos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algn="just">
              <a:buFont typeface="Arial" pitchFamily="34" charset="0"/>
              <a:buChar char="•"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acreditam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trabalho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HQs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auxiliar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desenvolvimento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consciência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crítica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possível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trazer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realidade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vivenciada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pelos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dentro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algn="just">
              <a:buFont typeface="Arial" pitchFamily="34" charset="0"/>
              <a:buChar char="•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Perguntas desafiadoras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13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t="12129"/>
          <a:stretch>
            <a:fillRect/>
          </a:stretch>
        </p:blipFill>
        <p:spPr>
          <a:xfrm>
            <a:off x="214282" y="1285860"/>
            <a:ext cx="4960572" cy="3219800"/>
          </a:xfrm>
          <a:prstGeom prst="rect">
            <a:avLst/>
          </a:prstGeom>
          <a:ln>
            <a:noFill/>
          </a:ln>
        </p:spPr>
      </p:pic>
      <p:pic>
        <p:nvPicPr>
          <p:cNvPr id="14" name="Placeholder 3" descr="Imagem 2"/>
          <p:cNvPicPr>
            <a:picLocks noGrp="1" noChangeAspect="1"/>
          </p:cNvPicPr>
          <p:nvPr/>
        </p:nvPicPr>
        <p:blipFill>
          <a:blip r:embed="rId3" cstate="print">
            <a:lum/>
          </a:blip>
          <a:srcRect t="11739" r="8517" b="2"/>
          <a:stretch>
            <a:fillRect/>
          </a:stretch>
        </p:blipFill>
        <p:spPr>
          <a:xfrm>
            <a:off x="5000628" y="3357562"/>
            <a:ext cx="3929661" cy="2823489"/>
          </a:xfrm>
          <a:prstGeom prst="rect">
            <a:avLst/>
          </a:prstGeom>
          <a:ln>
            <a:noFill/>
          </a:ln>
        </p:spPr>
      </p:pic>
      <p:sp>
        <p:nvSpPr>
          <p:cNvPr id="15" name="TextBox 3"/>
          <p:cNvSpPr/>
          <p:nvPr/>
        </p:nvSpPr>
        <p:spPr>
          <a:xfrm>
            <a:off x="5786446" y="1785926"/>
            <a:ext cx="2714644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nome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usuário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senha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confirmar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e-mail.</a:t>
            </a:r>
          </a:p>
        </p:txBody>
      </p:sp>
      <p:sp>
        <p:nvSpPr>
          <p:cNvPr id="16" name="TextBox 6"/>
          <p:cNvSpPr/>
          <p:nvPr/>
        </p:nvSpPr>
        <p:spPr>
          <a:xfrm>
            <a:off x="1040188" y="4714884"/>
            <a:ext cx="2531680" cy="13234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Feito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só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clicar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CRIAR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início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produção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HQs.</a:t>
            </a:r>
          </a:p>
        </p:txBody>
      </p:sp>
      <p:cxnSp>
        <p:nvCxnSpPr>
          <p:cNvPr id="17" name="Straight Arrow Connector 5"/>
          <p:cNvCxnSpPr/>
          <p:nvPr/>
        </p:nvCxnSpPr>
        <p:spPr>
          <a:xfrm flipV="1">
            <a:off x="3571868" y="3643314"/>
            <a:ext cx="4572032" cy="1714511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8" name="Straight Arrow Connector 4"/>
          <p:cNvCxnSpPr/>
          <p:nvPr/>
        </p:nvCxnSpPr>
        <p:spPr>
          <a:xfrm rot="10800000" flipV="1">
            <a:off x="4572000" y="2285992"/>
            <a:ext cx="1214446" cy="1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11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l="8321" t="16291" r="5369" b="9898"/>
          <a:stretch>
            <a:fillRect/>
          </a:stretch>
        </p:blipFill>
        <p:spPr>
          <a:xfrm>
            <a:off x="214282" y="1242704"/>
            <a:ext cx="4658356" cy="3186428"/>
          </a:xfrm>
          <a:prstGeom prst="rect">
            <a:avLst/>
          </a:prstGeom>
          <a:ln>
            <a:noFill/>
          </a:ln>
        </p:spPr>
      </p:pic>
      <p:pic>
        <p:nvPicPr>
          <p:cNvPr id="12" name="Placeholder 3" descr="Imagem 3"/>
          <p:cNvPicPr>
            <a:picLocks noGrp="1" noChangeAspect="1"/>
          </p:cNvPicPr>
          <p:nvPr/>
        </p:nvPicPr>
        <p:blipFill>
          <a:blip r:embed="rId3">
            <a:lum/>
          </a:blip>
          <a:srcRect l="8220" t="16039" r="6972" b="7267"/>
          <a:stretch>
            <a:fillRect/>
          </a:stretch>
        </p:blipFill>
        <p:spPr>
          <a:xfrm>
            <a:off x="4352634" y="2928934"/>
            <a:ext cx="4577084" cy="3310887"/>
          </a:xfrm>
          <a:prstGeom prst="rect">
            <a:avLst/>
          </a:prstGeom>
          <a:ln>
            <a:noFill/>
          </a:ln>
        </p:spPr>
      </p:pic>
      <p:sp>
        <p:nvSpPr>
          <p:cNvPr id="19" name="TextBox 4"/>
          <p:cNvSpPr/>
          <p:nvPr/>
        </p:nvSpPr>
        <p:spPr>
          <a:xfrm>
            <a:off x="857224" y="5000636"/>
            <a:ext cx="3214710" cy="132343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indent="0" algn="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Depois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escolha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layout,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automaticamente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somos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encaminhados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área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trabalho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Toodoo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 </a:t>
            </a:r>
          </a:p>
        </p:txBody>
      </p:sp>
      <p:sp>
        <p:nvSpPr>
          <p:cNvPr id="20" name="TextBox 2"/>
          <p:cNvSpPr/>
          <p:nvPr/>
        </p:nvSpPr>
        <p:spPr>
          <a:xfrm>
            <a:off x="5000628" y="1214422"/>
            <a:ext cx="3566199" cy="132343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primeiro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selecionar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Layout de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projeto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seja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será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tirinha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página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20" name="TextBox 2"/>
          <p:cNvSpPr/>
          <p:nvPr/>
        </p:nvSpPr>
        <p:spPr>
          <a:xfrm>
            <a:off x="428596" y="2094265"/>
            <a:ext cx="4071966" cy="286232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Toondoo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possui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conjunto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botões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funções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ajudar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construção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HQs.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primeiro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deles é o de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personagens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Existe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conjunto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possibilidades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customizados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tem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possibilidade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próprio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personagem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13" name="Placeholder 3" descr="Imagem 2"/>
          <p:cNvPicPr>
            <a:picLocks noGrp="1" noChangeAspect="1"/>
          </p:cNvPicPr>
          <p:nvPr/>
        </p:nvPicPr>
        <p:blipFill>
          <a:blip r:embed="rId2">
            <a:lum/>
          </a:blip>
          <a:srcRect l="4310" t="14410" r="6219" b="8350"/>
          <a:stretch>
            <a:fillRect/>
          </a:stretch>
        </p:blipFill>
        <p:spPr>
          <a:xfrm>
            <a:off x="4714876" y="1928802"/>
            <a:ext cx="4104458" cy="310972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6" name="Placeholder 3" descr="Imagem 9"/>
          <p:cNvPicPr>
            <a:picLocks noGrp="1" noChangeAspect="1"/>
          </p:cNvPicPr>
          <p:nvPr/>
        </p:nvPicPr>
        <p:blipFill>
          <a:blip r:embed="rId2">
            <a:lum/>
          </a:blip>
          <a:srcRect l="8937" t="17167" r="9579" b="10651"/>
          <a:stretch>
            <a:fillRect/>
          </a:stretch>
        </p:blipFill>
        <p:spPr>
          <a:xfrm>
            <a:off x="753294" y="2134253"/>
            <a:ext cx="4104458" cy="2937821"/>
          </a:xfrm>
          <a:prstGeom prst="rect">
            <a:avLst/>
          </a:prstGeom>
          <a:ln>
            <a:noFill/>
          </a:ln>
        </p:spPr>
      </p:pic>
      <p:sp>
        <p:nvSpPr>
          <p:cNvPr id="7" name="TextBox 6"/>
          <p:cNvSpPr/>
          <p:nvPr/>
        </p:nvSpPr>
        <p:spPr>
          <a:xfrm>
            <a:off x="5143504" y="2357430"/>
            <a:ext cx="3168350" cy="255454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Outro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botão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disponível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o de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escolha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fundos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nossas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HQs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ganhem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vida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escolher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fundo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único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modificá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-lo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8" name="Placeholder 3" descr="Imagem 6"/>
          <p:cNvPicPr>
            <a:picLocks noGrp="1" noChangeAspect="1"/>
          </p:cNvPicPr>
          <p:nvPr/>
        </p:nvPicPr>
        <p:blipFill>
          <a:blip r:embed="rId2">
            <a:lum/>
          </a:blip>
          <a:srcRect l="2705" t="17419" r="5918" b="9906"/>
          <a:stretch>
            <a:fillRect/>
          </a:stretch>
        </p:blipFill>
        <p:spPr>
          <a:xfrm>
            <a:off x="142844" y="3143248"/>
            <a:ext cx="4928872" cy="3135633"/>
          </a:xfrm>
          <a:prstGeom prst="rect">
            <a:avLst/>
          </a:prstGeom>
          <a:ln>
            <a:noFill/>
          </a:ln>
        </p:spPr>
      </p:pic>
      <p:pic>
        <p:nvPicPr>
          <p:cNvPr id="10" name="Placeholder 3" descr="Imagem 1"/>
          <p:cNvPicPr>
            <a:picLocks noGrp="1" noChangeAspect="1"/>
          </p:cNvPicPr>
          <p:nvPr/>
        </p:nvPicPr>
        <p:blipFill>
          <a:blip r:embed="rId3">
            <a:lum/>
          </a:blip>
          <a:srcRect l="7419" t="6970" r="6671" b="10276"/>
          <a:stretch>
            <a:fillRect/>
          </a:stretch>
        </p:blipFill>
        <p:spPr>
          <a:xfrm>
            <a:off x="5184734" y="1119610"/>
            <a:ext cx="3816422" cy="2952332"/>
          </a:xfrm>
          <a:prstGeom prst="rect">
            <a:avLst/>
          </a:prstGeom>
          <a:ln>
            <a:noFill/>
          </a:ln>
        </p:spPr>
      </p:pic>
      <p:sp>
        <p:nvSpPr>
          <p:cNvPr id="11" name="TextBox 3"/>
          <p:cNvSpPr/>
          <p:nvPr/>
        </p:nvSpPr>
        <p:spPr>
          <a:xfrm>
            <a:off x="285720" y="1142984"/>
            <a:ext cx="5072098" cy="184665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ferramenta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seguinte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inserção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elementos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Neste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item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estão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disponíveis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elementos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complementar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informações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nossa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história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tais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árvores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casas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prédios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carros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etc . </a:t>
            </a:r>
          </a:p>
        </p:txBody>
      </p:sp>
      <p:sp>
        <p:nvSpPr>
          <p:cNvPr id="12" name="TextBox 6"/>
          <p:cNvSpPr/>
          <p:nvPr/>
        </p:nvSpPr>
        <p:spPr>
          <a:xfrm>
            <a:off x="5143504" y="4429132"/>
            <a:ext cx="3571899" cy="184665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Na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sequência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temos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balões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texto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Há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conjunto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possibilidades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podemos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esquecer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formato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balão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já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expressa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mensagem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cxnSp>
        <p:nvCxnSpPr>
          <p:cNvPr id="13" name="Straight Arrow Connector 2"/>
          <p:cNvCxnSpPr/>
          <p:nvPr/>
        </p:nvCxnSpPr>
        <p:spPr>
          <a:xfrm>
            <a:off x="4143372" y="1726095"/>
            <a:ext cx="936098" cy="0"/>
          </a:xfrm>
          <a:prstGeom prst="straightConnector1">
            <a:avLst/>
          </a:prstGeom>
          <a:noFill/>
          <a:ln w="9528">
            <a:solidFill>
              <a:schemeClr val="tx2"/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4" name="Straight Arrow Connector 5"/>
          <p:cNvCxnSpPr/>
          <p:nvPr/>
        </p:nvCxnSpPr>
        <p:spPr>
          <a:xfrm rot="10800000">
            <a:off x="2071670" y="4500570"/>
            <a:ext cx="6072230" cy="1588"/>
          </a:xfrm>
          <a:prstGeom prst="straightConnector1">
            <a:avLst/>
          </a:prstGeom>
          <a:noFill/>
          <a:ln w="9528">
            <a:solidFill>
              <a:schemeClr val="tx2"/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15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l="9534" t="16917" r="7674" b="9318"/>
          <a:stretch>
            <a:fillRect/>
          </a:stretch>
        </p:blipFill>
        <p:spPr>
          <a:xfrm>
            <a:off x="3455974" y="1103429"/>
            <a:ext cx="5616620" cy="4182959"/>
          </a:xfrm>
          <a:prstGeom prst="rect">
            <a:avLst/>
          </a:prstGeom>
          <a:ln>
            <a:noFill/>
          </a:ln>
        </p:spPr>
      </p:pic>
      <p:sp>
        <p:nvSpPr>
          <p:cNvPr id="16" name="TextBox 3"/>
          <p:cNvSpPr/>
          <p:nvPr/>
        </p:nvSpPr>
        <p:spPr>
          <a:xfrm>
            <a:off x="395533" y="1772820"/>
            <a:ext cx="2390517" cy="163121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Especiais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neste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item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alguns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especiais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Natal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Páscoa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além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Mangás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17" name="TextBox 5"/>
          <p:cNvSpPr/>
          <p:nvPr/>
        </p:nvSpPr>
        <p:spPr>
          <a:xfrm>
            <a:off x="357159" y="4149081"/>
            <a:ext cx="1643073" cy="101566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Existe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ainda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ferramenta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clip art.</a:t>
            </a:r>
          </a:p>
        </p:txBody>
      </p:sp>
      <p:sp>
        <p:nvSpPr>
          <p:cNvPr id="18" name="TextBox 7"/>
          <p:cNvSpPr/>
          <p:nvPr/>
        </p:nvSpPr>
        <p:spPr>
          <a:xfrm>
            <a:off x="214282" y="5661252"/>
            <a:ext cx="8715436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Ferramenta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Minha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Galeria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o local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onde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ficam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arquivadas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produções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desenvolvi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cxnSp>
        <p:nvCxnSpPr>
          <p:cNvPr id="19" name="Straight Arrow Connector 2"/>
          <p:cNvCxnSpPr/>
          <p:nvPr/>
        </p:nvCxnSpPr>
        <p:spPr>
          <a:xfrm>
            <a:off x="2714612" y="2643182"/>
            <a:ext cx="857256" cy="785818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20" name="Straight Arrow Connector 4"/>
          <p:cNvCxnSpPr/>
          <p:nvPr/>
        </p:nvCxnSpPr>
        <p:spPr>
          <a:xfrm flipV="1">
            <a:off x="1928794" y="3786190"/>
            <a:ext cx="1643074" cy="642942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21" name="Straight Arrow Connector 6"/>
          <p:cNvCxnSpPr/>
          <p:nvPr/>
        </p:nvCxnSpPr>
        <p:spPr>
          <a:xfrm rot="5400000" flipH="1" flipV="1">
            <a:off x="3143240" y="5000636"/>
            <a:ext cx="1571636" cy="1588"/>
          </a:xfrm>
          <a:prstGeom prst="straightConnector1">
            <a:avLst/>
          </a:prstGeom>
          <a:noFill/>
          <a:ln w="9528">
            <a:solidFill>
              <a:schemeClr val="tx2"/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11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l="9534" t="79642" r="9782" b="9318"/>
          <a:stretch>
            <a:fillRect/>
          </a:stretch>
        </p:blipFill>
        <p:spPr>
          <a:xfrm>
            <a:off x="869950" y="1708787"/>
            <a:ext cx="7416826" cy="720081"/>
          </a:xfrm>
          <a:prstGeom prst="rect">
            <a:avLst/>
          </a:prstGeom>
          <a:ln>
            <a:noFill/>
          </a:ln>
        </p:spPr>
      </p:pic>
      <p:sp>
        <p:nvSpPr>
          <p:cNvPr id="12" name="TextBox 2"/>
          <p:cNvSpPr/>
          <p:nvPr/>
        </p:nvSpPr>
        <p:spPr>
          <a:xfrm>
            <a:off x="951159" y="2934294"/>
            <a:ext cx="7056781" cy="101566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Entre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comandos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Toondoo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nós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ainda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botões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correções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de cores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ajudar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sucesso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nossa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produção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final</a:t>
            </a:r>
          </a:p>
        </p:txBody>
      </p:sp>
      <p:pic>
        <p:nvPicPr>
          <p:cNvPr id="13" name="Placeholder 3" descr="Imagem 3"/>
          <p:cNvPicPr>
            <a:picLocks noGrp="1" noChangeAspect="1"/>
          </p:cNvPicPr>
          <p:nvPr/>
        </p:nvPicPr>
        <p:blipFill>
          <a:blip r:embed="rId3">
            <a:lum/>
          </a:blip>
          <a:srcRect l="7926" t="78834" r="9284" b="11452"/>
          <a:stretch>
            <a:fillRect/>
          </a:stretch>
        </p:blipFill>
        <p:spPr>
          <a:xfrm>
            <a:off x="1307931" y="4714884"/>
            <a:ext cx="6621655" cy="1089352"/>
          </a:xfrm>
          <a:prstGeom prst="rect">
            <a:avLst/>
          </a:prstGeom>
          <a:ln>
            <a:noFill/>
          </a:ln>
        </p:spPr>
      </p:pic>
      <p:cxnSp>
        <p:nvCxnSpPr>
          <p:cNvPr id="14" name="Straight Arrow Connector 4"/>
          <p:cNvCxnSpPr/>
          <p:nvPr/>
        </p:nvCxnSpPr>
        <p:spPr>
          <a:xfrm rot="5400000" flipH="1" flipV="1">
            <a:off x="6679421" y="2393149"/>
            <a:ext cx="642942" cy="428628"/>
          </a:xfrm>
          <a:prstGeom prst="straightConnector1">
            <a:avLst/>
          </a:prstGeom>
          <a:noFill/>
          <a:ln w="9528">
            <a:solidFill>
              <a:schemeClr val="tx2"/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8" name="Placeholder 3" descr="Imagem 2"/>
          <p:cNvPicPr>
            <a:picLocks noGrp="1" noChangeAspect="1"/>
          </p:cNvPicPr>
          <p:nvPr/>
        </p:nvPicPr>
        <p:blipFill>
          <a:blip r:embed="rId2">
            <a:lum/>
          </a:blip>
          <a:srcRect l="9222" t="17543" r="8075" b="9774"/>
          <a:stretch>
            <a:fillRect/>
          </a:stretch>
        </p:blipFill>
        <p:spPr>
          <a:xfrm>
            <a:off x="1691677" y="1242004"/>
            <a:ext cx="5809281" cy="4356965"/>
          </a:xfrm>
          <a:prstGeom prst="rect">
            <a:avLst/>
          </a:prstGeom>
          <a:ln>
            <a:noFill/>
          </a:ln>
        </p:spPr>
      </p:pic>
      <p:sp>
        <p:nvSpPr>
          <p:cNvPr id="10" name="TextBox 2"/>
          <p:cNvSpPr/>
          <p:nvPr/>
        </p:nvSpPr>
        <p:spPr>
          <a:xfrm>
            <a:off x="714348" y="5715016"/>
            <a:ext cx="7858180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Aqui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o local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nós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nossos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próprios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personagens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6" name="Placeholder 3" descr="Imagem 2"/>
          <p:cNvPicPr>
            <a:picLocks noGrp="1" noChangeAspect="1"/>
          </p:cNvPicPr>
          <p:nvPr/>
        </p:nvPicPr>
        <p:blipFill>
          <a:blip r:embed="rId2">
            <a:lum/>
          </a:blip>
          <a:srcRect l="8703" t="14804" r="11841" b="1948"/>
          <a:stretch>
            <a:fillRect/>
          </a:stretch>
        </p:blipFill>
        <p:spPr>
          <a:xfrm>
            <a:off x="2979813" y="1214422"/>
            <a:ext cx="5592683" cy="4474751"/>
          </a:xfrm>
          <a:prstGeom prst="rect">
            <a:avLst/>
          </a:prstGeom>
          <a:ln>
            <a:noFill/>
          </a:ln>
        </p:spPr>
      </p:pic>
      <p:sp>
        <p:nvSpPr>
          <p:cNvPr id="7" name="TextBox 2"/>
          <p:cNvSpPr/>
          <p:nvPr/>
        </p:nvSpPr>
        <p:spPr>
          <a:xfrm>
            <a:off x="1000100" y="5857892"/>
            <a:ext cx="9144000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Toondoo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possibilita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livros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cxnSp>
        <p:nvCxnSpPr>
          <p:cNvPr id="11" name="Straight Arrow Connector 3"/>
          <p:cNvCxnSpPr/>
          <p:nvPr/>
        </p:nvCxnSpPr>
        <p:spPr>
          <a:xfrm flipV="1">
            <a:off x="2285984" y="2000240"/>
            <a:ext cx="1714512" cy="214314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2" name="TextBox 4"/>
          <p:cNvSpPr/>
          <p:nvPr/>
        </p:nvSpPr>
        <p:spPr>
          <a:xfrm>
            <a:off x="428596" y="1418570"/>
            <a:ext cx="2286016" cy="193899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Para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livro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basta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clicar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botão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livro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procedimentos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serão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mesmos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tirinha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8" name="Retângulo 7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/>
          <p:cNvSpPr/>
          <p:nvPr/>
        </p:nvSpPr>
        <p:spPr>
          <a:xfrm>
            <a:off x="428596" y="1314378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Como 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usar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o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Scribus</a:t>
            </a:r>
            <a:endParaRPr lang="en-US" sz="20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3" name="TextBox 2"/>
          <p:cNvSpPr/>
          <p:nvPr/>
        </p:nvSpPr>
        <p:spPr>
          <a:xfrm>
            <a:off x="357158" y="1978778"/>
            <a:ext cx="8286808" cy="409342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Scribus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um Software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Livre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equivalente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PageMaker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InDesign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premiado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categoria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paginação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profissional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Linux,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X, OS/2 e Windows.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Scribus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possui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interface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moderna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amigável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tem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características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publicação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profissional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além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ser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versátil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gerador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PDF.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Scribus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importa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PDF e tem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ferramenta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úteis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vectorial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Scribus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traduzido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25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línguas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outras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serão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futuro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próximos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i="1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i="1" dirty="0" err="1" smtClean="0">
                <a:solidFill>
                  <a:schemeClr val="tx2">
                    <a:lumMod val="75000"/>
                  </a:schemeClr>
                </a:solidFill>
              </a:rPr>
              <a:t>Scribus</a:t>
            </a:r>
            <a:r>
              <a:rPr lang="en-US" sz="2000" i="1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i="1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i="1" dirty="0" err="1" smtClean="0">
                <a:solidFill>
                  <a:schemeClr val="tx2">
                    <a:lumMod val="75000"/>
                  </a:schemeClr>
                </a:solidFill>
              </a:rPr>
              <a:t>alternativa</a:t>
            </a:r>
            <a:r>
              <a:rPr lang="en-US" sz="20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i="1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i="1" dirty="0" err="1" smtClean="0">
                <a:solidFill>
                  <a:schemeClr val="tx2">
                    <a:lumMod val="75000"/>
                  </a:schemeClr>
                </a:solidFill>
              </a:rPr>
              <a:t>Toondoo</a:t>
            </a:r>
            <a:r>
              <a:rPr lang="en-US" sz="20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i="1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i="1" dirty="0" err="1" smtClean="0">
                <a:solidFill>
                  <a:schemeClr val="tx2">
                    <a:lumMod val="75000"/>
                  </a:schemeClr>
                </a:solidFill>
              </a:rPr>
              <a:t>produção</a:t>
            </a:r>
            <a:r>
              <a:rPr lang="en-US" sz="2000" i="1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i="1" dirty="0" err="1" smtClean="0">
                <a:solidFill>
                  <a:schemeClr val="tx2">
                    <a:lumMod val="75000"/>
                  </a:schemeClr>
                </a:solidFill>
              </a:rPr>
              <a:t>Histórias</a:t>
            </a:r>
            <a:r>
              <a:rPr lang="en-US" sz="20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i="1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i="1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endParaRPr lang="en-US" sz="2000" i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6" name="Retângulo 5"/>
          <p:cNvSpPr/>
          <p:nvPr/>
        </p:nvSpPr>
        <p:spPr>
          <a:xfrm>
            <a:off x="571472" y="2209752"/>
            <a:ext cx="792961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Histórias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encantam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pessoas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muitas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gerações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forma de arte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une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texto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imagens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objetivo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narrar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histórias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variados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gêneros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estilos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 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Histórias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simplesmente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HQs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publicadas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revistas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livros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tiras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disponibilizadas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jornais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revistas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Atualmente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comum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serem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disponibilizadas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meios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digitais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sites e blogs.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pic>
        <p:nvPicPr>
          <p:cNvPr id="7" name="Placeholder 3" descr="Imagem 2"/>
          <p:cNvPicPr>
            <a:picLocks noGrp="1" noChangeAspect="1"/>
          </p:cNvPicPr>
          <p:nvPr/>
        </p:nvPicPr>
        <p:blipFill>
          <a:blip r:embed="rId2">
            <a:lum/>
          </a:blip>
          <a:srcRect t="12257" r="501" b="903"/>
          <a:stretch>
            <a:fillRect/>
          </a:stretch>
        </p:blipFill>
        <p:spPr>
          <a:xfrm>
            <a:off x="428596" y="1928802"/>
            <a:ext cx="6029296" cy="4343688"/>
          </a:xfrm>
          <a:prstGeom prst="rect">
            <a:avLst/>
          </a:prstGeom>
          <a:ln>
            <a:noFill/>
          </a:ln>
        </p:spPr>
      </p:pic>
      <p:sp>
        <p:nvSpPr>
          <p:cNvPr id="11" name="TextBox 2"/>
          <p:cNvSpPr/>
          <p:nvPr/>
        </p:nvSpPr>
        <p:spPr>
          <a:xfrm>
            <a:off x="285720" y="1148344"/>
            <a:ext cx="8643998" cy="98488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Primeiro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baixar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programa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computador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Para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isto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basta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ACESSAR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endereço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http://www.scribus.net/canvas/Scribus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1" i="0" kern="1200" baseline="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Arial" charset="0"/>
            </a:endParaRPr>
          </a:p>
        </p:txBody>
      </p:sp>
      <p:cxnSp>
        <p:nvCxnSpPr>
          <p:cNvPr id="12" name="Straight Arrow Connector 3"/>
          <p:cNvCxnSpPr/>
          <p:nvPr/>
        </p:nvCxnSpPr>
        <p:spPr>
          <a:xfrm rot="10800000">
            <a:off x="2000232" y="2857496"/>
            <a:ext cx="6429420" cy="1143008"/>
          </a:xfrm>
          <a:prstGeom prst="straightConnector1">
            <a:avLst/>
          </a:prstGeom>
          <a:noFill/>
          <a:ln w="9528">
            <a:solidFill>
              <a:schemeClr val="tx2"/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4" name="TextBox 4"/>
          <p:cNvSpPr/>
          <p:nvPr/>
        </p:nvSpPr>
        <p:spPr>
          <a:xfrm>
            <a:off x="6929454" y="3929066"/>
            <a:ext cx="1914447" cy="163121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Para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Scribus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vai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precisar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baixá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-lo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instalá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-lo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computador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8" name="TextBox 1"/>
          <p:cNvSpPr/>
          <p:nvPr/>
        </p:nvSpPr>
        <p:spPr>
          <a:xfrm>
            <a:off x="395533" y="219995"/>
            <a:ext cx="8352925" cy="36933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" name="Placeholder 3" descr="Imagem 2"/>
          <p:cNvPicPr>
            <a:picLocks noGrp="1" noChangeAspect="1"/>
          </p:cNvPicPr>
          <p:nvPr/>
        </p:nvPicPr>
        <p:blipFill>
          <a:blip r:embed="rId2">
            <a:lum/>
          </a:blip>
          <a:srcRect l="12123" t="49293" r="60020" b="25343"/>
          <a:stretch>
            <a:fillRect/>
          </a:stretch>
        </p:blipFill>
        <p:spPr>
          <a:xfrm>
            <a:off x="571472" y="2124310"/>
            <a:ext cx="4780868" cy="3519268"/>
          </a:xfrm>
          <a:prstGeom prst="rect">
            <a:avLst/>
          </a:prstGeom>
          <a:ln>
            <a:noFill/>
          </a:ln>
        </p:spPr>
      </p:pic>
      <p:sp>
        <p:nvSpPr>
          <p:cNvPr id="13" name="TextBox 3"/>
          <p:cNvSpPr/>
          <p:nvPr/>
        </p:nvSpPr>
        <p:spPr>
          <a:xfrm>
            <a:off x="435529" y="1142984"/>
            <a:ext cx="8384947" cy="92333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Scribus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possibilita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montagem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jornais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revistas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livros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folhetos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murais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etc.</a:t>
            </a:r>
          </a:p>
          <a:p>
            <a:pPr algn="just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Para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abrir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documento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Scribus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vá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menu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Arquivo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&gt; Novo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tecle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 CTRL+N.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Aparecerá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seguinte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box:</a:t>
            </a:r>
          </a:p>
        </p:txBody>
      </p:sp>
      <p:sp>
        <p:nvSpPr>
          <p:cNvPr id="15" name="TextBox 4"/>
          <p:cNvSpPr/>
          <p:nvPr/>
        </p:nvSpPr>
        <p:spPr>
          <a:xfrm>
            <a:off x="5715008" y="4773051"/>
            <a:ext cx="3214710" cy="58477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Escolha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unidade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medidas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Hoje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dia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usa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-se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milímetros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geral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en-US" sz="1600" b="0" i="0" kern="1200" baseline="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Arial" charset="0"/>
            </a:endParaRPr>
          </a:p>
        </p:txBody>
      </p:sp>
      <p:cxnSp>
        <p:nvCxnSpPr>
          <p:cNvPr id="16" name="Straight Arrow Connector 5"/>
          <p:cNvCxnSpPr/>
          <p:nvPr/>
        </p:nvCxnSpPr>
        <p:spPr>
          <a:xfrm rot="10800000" flipV="1">
            <a:off x="2643174" y="2143114"/>
            <a:ext cx="3000396" cy="714381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7" name="TextBox 6"/>
          <p:cNvSpPr/>
          <p:nvPr/>
        </p:nvSpPr>
        <p:spPr>
          <a:xfrm>
            <a:off x="5643570" y="1962685"/>
            <a:ext cx="3286116" cy="132343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Escolha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o </a:t>
            </a:r>
            <a:r>
              <a:rPr lang="en-US" sz="1600" i="1" dirty="0" smtClean="0">
                <a:solidFill>
                  <a:schemeClr val="tx2">
                    <a:lumMod val="75000"/>
                  </a:schemeClr>
                </a:solidFill>
              </a:rPr>
              <a:t>layout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 do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documento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Jornais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revistas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usam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páginas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duplas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e HQs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disponibilizados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única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página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formato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revista</a:t>
            </a:r>
            <a:endParaRPr lang="en-US" sz="16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8" name="Straight Arrow Connector 7"/>
          <p:cNvCxnSpPr/>
          <p:nvPr/>
        </p:nvCxnSpPr>
        <p:spPr>
          <a:xfrm rot="10800000">
            <a:off x="4643438" y="3214687"/>
            <a:ext cx="1143010" cy="642947"/>
          </a:xfrm>
          <a:prstGeom prst="straightConnector1">
            <a:avLst/>
          </a:prstGeom>
          <a:noFill/>
          <a:ln w="9528">
            <a:solidFill>
              <a:schemeClr val="tx2"/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9" name="TextBox 8"/>
          <p:cNvSpPr/>
          <p:nvPr/>
        </p:nvSpPr>
        <p:spPr>
          <a:xfrm>
            <a:off x="5715008" y="3598135"/>
            <a:ext cx="3214678" cy="830997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Escolha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dimensões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Jornais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ser A3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A4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Revistas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ser A4.</a:t>
            </a:r>
          </a:p>
        </p:txBody>
      </p:sp>
      <p:cxnSp>
        <p:nvCxnSpPr>
          <p:cNvPr id="20" name="Straight Arrow Connector 9"/>
          <p:cNvCxnSpPr/>
          <p:nvPr/>
        </p:nvCxnSpPr>
        <p:spPr>
          <a:xfrm flipV="1">
            <a:off x="827587" y="5000636"/>
            <a:ext cx="744017" cy="732624"/>
          </a:xfrm>
          <a:prstGeom prst="straightConnector1">
            <a:avLst/>
          </a:prstGeom>
          <a:noFill/>
          <a:ln w="9528">
            <a:solidFill>
              <a:schemeClr val="tx2"/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21" name="TextBox 10"/>
          <p:cNvSpPr/>
          <p:nvPr/>
        </p:nvSpPr>
        <p:spPr>
          <a:xfrm>
            <a:off x="394400" y="5630307"/>
            <a:ext cx="3391782" cy="58477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Escolha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margens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Existem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algumas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margens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pré-definidas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tradicionais</a:t>
            </a:r>
            <a:r>
              <a:rPr lang="en-US" sz="1600" b="0" i="0" kern="1200" baseline="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charset="0"/>
              </a:rPr>
              <a:t>.</a:t>
            </a:r>
          </a:p>
        </p:txBody>
      </p:sp>
      <p:cxnSp>
        <p:nvCxnSpPr>
          <p:cNvPr id="22" name="Straight Arrow Connector 11"/>
          <p:cNvCxnSpPr/>
          <p:nvPr/>
        </p:nvCxnSpPr>
        <p:spPr>
          <a:xfrm rot="16200000" flipV="1">
            <a:off x="2964646" y="4464850"/>
            <a:ext cx="2000264" cy="785820"/>
          </a:xfrm>
          <a:prstGeom prst="straightConnector1">
            <a:avLst/>
          </a:prstGeom>
          <a:noFill/>
          <a:ln w="9528">
            <a:solidFill>
              <a:schemeClr val="tx2"/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23" name="TextBox 12"/>
          <p:cNvSpPr/>
          <p:nvPr/>
        </p:nvSpPr>
        <p:spPr>
          <a:xfrm>
            <a:off x="4286248" y="5630307"/>
            <a:ext cx="4235932" cy="58477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Escolha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número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páginas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inicialmente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tarde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inserir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eliminar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páginas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en-US" sz="1600" b="0" i="0" kern="1200" baseline="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Arial" charset="0"/>
            </a:endParaRPr>
          </a:p>
        </p:txBody>
      </p:sp>
      <p:cxnSp>
        <p:nvCxnSpPr>
          <p:cNvPr id="24" name="Straight Arrow Connector 13"/>
          <p:cNvCxnSpPr/>
          <p:nvPr/>
        </p:nvCxnSpPr>
        <p:spPr>
          <a:xfrm rot="10800000">
            <a:off x="4071934" y="4071943"/>
            <a:ext cx="1714514" cy="1000135"/>
          </a:xfrm>
          <a:prstGeom prst="straightConnector1">
            <a:avLst/>
          </a:prstGeom>
          <a:noFill/>
          <a:ln w="9528">
            <a:solidFill>
              <a:schemeClr val="tx2"/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8" name="TextBox 1"/>
          <p:cNvSpPr/>
          <p:nvPr/>
        </p:nvSpPr>
        <p:spPr>
          <a:xfrm>
            <a:off x="395533" y="219995"/>
            <a:ext cx="8352925" cy="36933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5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l="11547" t="14845" r="62046" b="54121"/>
          <a:stretch>
            <a:fillRect/>
          </a:stretch>
        </p:blipFill>
        <p:spPr>
          <a:xfrm>
            <a:off x="71406" y="1121568"/>
            <a:ext cx="2857520" cy="2593184"/>
          </a:xfrm>
          <a:prstGeom prst="rect">
            <a:avLst/>
          </a:prstGeom>
          <a:ln>
            <a:noFill/>
          </a:ln>
        </p:spPr>
      </p:pic>
      <p:sp>
        <p:nvSpPr>
          <p:cNvPr id="26" name="TextBox 3"/>
          <p:cNvSpPr/>
          <p:nvPr/>
        </p:nvSpPr>
        <p:spPr>
          <a:xfrm>
            <a:off x="3563321" y="1097804"/>
            <a:ext cx="5437835" cy="58477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Depois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criadas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páginas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-se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a grade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vai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auxiliar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diagramação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Vá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menu </a:t>
            </a:r>
            <a:r>
              <a:rPr lang="en-US" sz="1600" b="1" dirty="0" err="1" smtClean="0">
                <a:solidFill>
                  <a:schemeClr val="tx2">
                    <a:lumMod val="75000"/>
                  </a:schemeClr>
                </a:solidFill>
              </a:rPr>
              <a:t>Página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</a:rPr>
              <a:t> &gt; </a:t>
            </a:r>
            <a:r>
              <a:rPr lang="en-US" sz="1600" b="1" dirty="0" err="1" smtClean="0">
                <a:solidFill>
                  <a:schemeClr val="tx2">
                    <a:lumMod val="75000"/>
                  </a:schemeClr>
                </a:solidFill>
              </a:rPr>
              <a:t>Gerir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tx2">
                    <a:lumMod val="75000"/>
                  </a:schemeClr>
                </a:solidFill>
              </a:rPr>
              <a:t>guias</a:t>
            </a:r>
            <a:endParaRPr lang="en-US" sz="16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7" name="Straight Arrow Connector 4"/>
          <p:cNvCxnSpPr/>
          <p:nvPr/>
        </p:nvCxnSpPr>
        <p:spPr>
          <a:xfrm rot="5400000">
            <a:off x="2464579" y="1535893"/>
            <a:ext cx="1143008" cy="1071570"/>
          </a:xfrm>
          <a:prstGeom prst="straightConnector1">
            <a:avLst/>
          </a:prstGeom>
          <a:noFill/>
          <a:ln w="9528">
            <a:solidFill>
              <a:schemeClr val="tx2"/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pic>
        <p:nvPicPr>
          <p:cNvPr id="31" name="Placeholder 3" descr="Imagem 2"/>
          <p:cNvPicPr>
            <a:picLocks noGrp="1" noChangeAspect="1"/>
          </p:cNvPicPr>
          <p:nvPr/>
        </p:nvPicPr>
        <p:blipFill>
          <a:blip r:embed="rId2">
            <a:lum/>
          </a:blip>
          <a:srcRect l="14358" t="50662" r="50400" b="5500"/>
          <a:stretch>
            <a:fillRect/>
          </a:stretch>
        </p:blipFill>
        <p:spPr>
          <a:xfrm>
            <a:off x="3316969" y="2571744"/>
            <a:ext cx="3469609" cy="3725256"/>
          </a:xfrm>
          <a:prstGeom prst="rect">
            <a:avLst/>
          </a:prstGeom>
          <a:ln>
            <a:noFill/>
          </a:ln>
        </p:spPr>
      </p:pic>
      <p:sp>
        <p:nvSpPr>
          <p:cNvPr id="32" name="TextBox 5"/>
          <p:cNvSpPr/>
          <p:nvPr/>
        </p:nvSpPr>
        <p:spPr>
          <a:xfrm>
            <a:off x="3286116" y="1928802"/>
            <a:ext cx="3492386" cy="584777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No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quadro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diálogo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aparece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coloque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seguintes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valores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</p:txBody>
      </p:sp>
      <p:sp>
        <p:nvSpPr>
          <p:cNvPr id="33" name="TextBox 6"/>
          <p:cNvSpPr/>
          <p:nvPr/>
        </p:nvSpPr>
        <p:spPr>
          <a:xfrm>
            <a:off x="142844" y="3857628"/>
            <a:ext cx="3214710" cy="2308324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Linhas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- COLOQUE 5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guias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ter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6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linhas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módulos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Escolha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número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par de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módulos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ter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divisão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bem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meio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página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) e as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colunas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(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escolha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duas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guias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ter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3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colunas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). As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colunas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devem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muito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estreitas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nem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muito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largas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Devem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caber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uns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40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50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caracteres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linha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34" name="TextBox 8"/>
          <p:cNvSpPr/>
          <p:nvPr/>
        </p:nvSpPr>
        <p:spPr>
          <a:xfrm>
            <a:off x="6947128" y="2714620"/>
            <a:ext cx="2125466" cy="107721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Determine o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espaço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entre as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linhas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colunas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. Use 4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5 mm.</a:t>
            </a:r>
          </a:p>
        </p:txBody>
      </p:sp>
      <p:sp>
        <p:nvSpPr>
          <p:cNvPr id="35" name="TextBox 10"/>
          <p:cNvSpPr/>
          <p:nvPr/>
        </p:nvSpPr>
        <p:spPr>
          <a:xfrm>
            <a:off x="6947128" y="4098200"/>
            <a:ext cx="2125466" cy="83099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Diga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quer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guias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partir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margens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borda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papel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36" name="TextBox 12"/>
          <p:cNvSpPr/>
          <p:nvPr/>
        </p:nvSpPr>
        <p:spPr>
          <a:xfrm>
            <a:off x="6947128" y="5429264"/>
            <a:ext cx="2125466" cy="584777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Aplique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todas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páginas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cxnSp>
        <p:nvCxnSpPr>
          <p:cNvPr id="37" name="Straight Arrow Connector 13"/>
          <p:cNvCxnSpPr/>
          <p:nvPr/>
        </p:nvCxnSpPr>
        <p:spPr>
          <a:xfrm rot="10800000">
            <a:off x="5939012" y="5643578"/>
            <a:ext cx="1008117" cy="6637"/>
          </a:xfrm>
          <a:prstGeom prst="straightConnector1">
            <a:avLst/>
          </a:prstGeom>
          <a:noFill/>
          <a:ln w="9528">
            <a:solidFill>
              <a:schemeClr val="tx2"/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28" name="Straight Arrow Connector 7"/>
          <p:cNvCxnSpPr/>
          <p:nvPr/>
        </p:nvCxnSpPr>
        <p:spPr>
          <a:xfrm rot="5400000" flipH="1" flipV="1">
            <a:off x="2964644" y="3679034"/>
            <a:ext cx="714382" cy="357190"/>
          </a:xfrm>
          <a:prstGeom prst="straightConnector1">
            <a:avLst/>
          </a:prstGeom>
          <a:noFill/>
          <a:ln w="9528">
            <a:solidFill>
              <a:schemeClr val="tx2"/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30" name="Straight Arrow Connector 11"/>
          <p:cNvCxnSpPr/>
          <p:nvPr/>
        </p:nvCxnSpPr>
        <p:spPr>
          <a:xfrm rot="10800000" flipV="1">
            <a:off x="6215074" y="4643446"/>
            <a:ext cx="785818" cy="357190"/>
          </a:xfrm>
          <a:prstGeom prst="straightConnector1">
            <a:avLst/>
          </a:prstGeom>
          <a:noFill/>
          <a:ln w="9528">
            <a:solidFill>
              <a:schemeClr val="tx2"/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29" name="Straight Arrow Connector 9"/>
          <p:cNvCxnSpPr/>
          <p:nvPr/>
        </p:nvCxnSpPr>
        <p:spPr>
          <a:xfrm rot="5400000">
            <a:off x="6488076" y="3513759"/>
            <a:ext cx="570933" cy="545432"/>
          </a:xfrm>
          <a:prstGeom prst="straightConnector1">
            <a:avLst/>
          </a:prstGeom>
          <a:noFill/>
          <a:ln w="9528">
            <a:solidFill>
              <a:schemeClr val="tx2"/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8" name="TextBox 1"/>
          <p:cNvSpPr/>
          <p:nvPr/>
        </p:nvSpPr>
        <p:spPr>
          <a:xfrm>
            <a:off x="395533" y="219995"/>
            <a:ext cx="8352925" cy="36933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8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l="12725" t="21419" r="67335" b="44772"/>
          <a:stretch>
            <a:fillRect/>
          </a:stretch>
        </p:blipFill>
        <p:spPr>
          <a:xfrm>
            <a:off x="617796" y="2194054"/>
            <a:ext cx="3120390" cy="4021028"/>
          </a:xfrm>
          <a:prstGeom prst="rect">
            <a:avLst/>
          </a:prstGeom>
          <a:ln>
            <a:noFill/>
          </a:ln>
        </p:spPr>
      </p:pic>
      <p:pic>
        <p:nvPicPr>
          <p:cNvPr id="19" name="Placeholder 3" descr="Imagem 2"/>
          <p:cNvPicPr>
            <a:picLocks noGrp="1" noChangeAspect="1"/>
          </p:cNvPicPr>
          <p:nvPr/>
        </p:nvPicPr>
        <p:blipFill>
          <a:blip r:embed="rId2">
            <a:lum/>
          </a:blip>
          <a:srcRect l="14328" t="62583" r="65730" b="9286"/>
          <a:stretch>
            <a:fillRect/>
          </a:stretch>
        </p:blipFill>
        <p:spPr>
          <a:xfrm>
            <a:off x="5292081" y="1357298"/>
            <a:ext cx="2698404" cy="3397910"/>
          </a:xfrm>
          <a:prstGeom prst="rect">
            <a:avLst/>
          </a:prstGeom>
          <a:ln>
            <a:noFill/>
          </a:ln>
        </p:spPr>
      </p:pic>
      <p:sp>
        <p:nvSpPr>
          <p:cNvPr id="20" name="TextBox 3"/>
          <p:cNvSpPr/>
          <p:nvPr/>
        </p:nvSpPr>
        <p:spPr>
          <a:xfrm>
            <a:off x="428596" y="1240680"/>
            <a:ext cx="3786213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Aqui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tem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grade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montagem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produção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2" name="TextBox 5"/>
          <p:cNvSpPr/>
          <p:nvPr/>
        </p:nvSpPr>
        <p:spPr>
          <a:xfrm>
            <a:off x="4214810" y="5072074"/>
            <a:ext cx="4605666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Para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fazer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objetos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gráficos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aderirem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às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guias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menu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Página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&gt;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Atrair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às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guias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43" name="Straight Arrow Connector 4"/>
          <p:cNvCxnSpPr/>
          <p:nvPr/>
        </p:nvCxnSpPr>
        <p:spPr>
          <a:xfrm rot="16200000" flipH="1">
            <a:off x="1792547" y="2578373"/>
            <a:ext cx="1112076" cy="17674"/>
          </a:xfrm>
          <a:prstGeom prst="straightConnector1">
            <a:avLst/>
          </a:prstGeom>
          <a:noFill/>
          <a:ln w="9528">
            <a:solidFill>
              <a:schemeClr val="tx2"/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8" name="TextBox 1"/>
          <p:cNvSpPr/>
          <p:nvPr/>
        </p:nvSpPr>
        <p:spPr>
          <a:xfrm>
            <a:off x="395533" y="219995"/>
            <a:ext cx="8352925" cy="36933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l="12524" t="13033" r="61020" b="16127"/>
          <a:stretch>
            <a:fillRect/>
          </a:stretch>
        </p:blipFill>
        <p:spPr>
          <a:xfrm>
            <a:off x="214282" y="1201738"/>
            <a:ext cx="2808314" cy="5013344"/>
          </a:xfrm>
          <a:prstGeom prst="rect">
            <a:avLst/>
          </a:prstGeom>
          <a:ln>
            <a:noFill/>
          </a:ln>
        </p:spPr>
      </p:pic>
      <p:sp>
        <p:nvSpPr>
          <p:cNvPr id="11" name="TextBox 2"/>
          <p:cNvSpPr/>
          <p:nvPr/>
        </p:nvSpPr>
        <p:spPr>
          <a:xfrm>
            <a:off x="3286116" y="1500174"/>
            <a:ext cx="5643602" cy="132343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colunas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texto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serão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definidas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dentro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texto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seja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texto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deverá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dividido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colunas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 </a:t>
            </a:r>
          </a:p>
        </p:txBody>
      </p:sp>
      <p:sp>
        <p:nvSpPr>
          <p:cNvPr id="12" name="TextBox 3"/>
          <p:cNvSpPr/>
          <p:nvPr/>
        </p:nvSpPr>
        <p:spPr>
          <a:xfrm>
            <a:off x="3286116" y="3138446"/>
            <a:ext cx="5643602" cy="286232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algumas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básicas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começar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Scribus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Para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informações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assistir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seguintes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tutoriais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Como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revistas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Scribus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http://www.youtube.com/watch?v=DtWFr3a76ok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configurando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páginas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mestres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Scribus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4"/>
              </a:rPr>
              <a:t>http://www.youtube.com/watch?v=jyh640-zYA0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8" name="TextBox 1"/>
          <p:cNvSpPr/>
          <p:nvPr/>
        </p:nvSpPr>
        <p:spPr>
          <a:xfrm>
            <a:off x="395533" y="219995"/>
            <a:ext cx="8352925" cy="36933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/>
          <p:cNvSpPr/>
          <p:nvPr/>
        </p:nvSpPr>
        <p:spPr>
          <a:xfrm>
            <a:off x="428596" y="1314378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Como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usar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o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Issuu</a:t>
            </a:r>
            <a:endParaRPr lang="en-US" sz="20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5" name="TextBox 2"/>
          <p:cNvSpPr/>
          <p:nvPr/>
        </p:nvSpPr>
        <p:spPr>
          <a:xfrm>
            <a:off x="357158" y="1676933"/>
            <a:ext cx="8572560" cy="132343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Issuu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plataforma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publicação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digital. São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milhões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publicações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gratuitas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pessoas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todo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mundo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variados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estilo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vida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arte,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esportes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assuntos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globais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etc.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Nela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publicar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HQs</a:t>
            </a:r>
          </a:p>
        </p:txBody>
      </p:sp>
      <p:sp>
        <p:nvSpPr>
          <p:cNvPr id="16" name="TextBox 3"/>
          <p:cNvSpPr/>
          <p:nvPr/>
        </p:nvSpPr>
        <p:spPr>
          <a:xfrm>
            <a:off x="357158" y="2925545"/>
            <a:ext cx="9072594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Para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começar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ACESSE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http://issuu.com/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600" b="0" i="0" kern="1200" baseline="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Arial" charset="0"/>
            </a:endParaRPr>
          </a:p>
        </p:txBody>
      </p:sp>
      <p:pic>
        <p:nvPicPr>
          <p:cNvPr id="17" name="Placeholder 3" descr="Imagem 4"/>
          <p:cNvPicPr>
            <a:picLocks noGrp="1" noChangeAspect="1"/>
          </p:cNvPicPr>
          <p:nvPr/>
        </p:nvPicPr>
        <p:blipFill>
          <a:blip r:embed="rId3" cstate="print">
            <a:lum/>
          </a:blip>
          <a:srcRect l="1302" t="13548" r="2204" b="2191"/>
          <a:stretch>
            <a:fillRect/>
          </a:stretch>
        </p:blipFill>
        <p:spPr>
          <a:xfrm>
            <a:off x="428596" y="3429000"/>
            <a:ext cx="4221305" cy="2862563"/>
          </a:xfrm>
          <a:prstGeom prst="rect">
            <a:avLst/>
          </a:prstGeom>
          <a:ln>
            <a:noFill/>
          </a:ln>
        </p:spPr>
      </p:pic>
      <p:sp>
        <p:nvSpPr>
          <p:cNvPr id="18" name="TextBox 5"/>
          <p:cNvSpPr/>
          <p:nvPr/>
        </p:nvSpPr>
        <p:spPr>
          <a:xfrm>
            <a:off x="5553326" y="4538289"/>
            <a:ext cx="237626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seguinte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CRIAR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cxnSp>
        <p:nvCxnSpPr>
          <p:cNvPr id="19" name="Straight Arrow Connector 6"/>
          <p:cNvCxnSpPr/>
          <p:nvPr/>
        </p:nvCxnSpPr>
        <p:spPr>
          <a:xfrm rot="10800000">
            <a:off x="3792645" y="3531663"/>
            <a:ext cx="2143142" cy="1071572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8" name="TextBox 1"/>
          <p:cNvSpPr/>
          <p:nvPr/>
        </p:nvSpPr>
        <p:spPr>
          <a:xfrm>
            <a:off x="395533" y="219995"/>
            <a:ext cx="8352925" cy="36933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5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t="9289"/>
          <a:stretch>
            <a:fillRect/>
          </a:stretch>
        </p:blipFill>
        <p:spPr>
          <a:xfrm>
            <a:off x="428596" y="1160608"/>
            <a:ext cx="4499900" cy="3125648"/>
          </a:xfrm>
          <a:prstGeom prst="rect">
            <a:avLst/>
          </a:prstGeom>
          <a:ln>
            <a:noFill/>
          </a:ln>
        </p:spPr>
      </p:pic>
      <p:cxnSp>
        <p:nvCxnSpPr>
          <p:cNvPr id="26" name="Straight Arrow Connector 2"/>
          <p:cNvCxnSpPr/>
          <p:nvPr/>
        </p:nvCxnSpPr>
        <p:spPr>
          <a:xfrm rot="16200000" flipV="1">
            <a:off x="1285854" y="3857627"/>
            <a:ext cx="1428759" cy="1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27" name="Straight Arrow Connector 3"/>
          <p:cNvCxnSpPr/>
          <p:nvPr/>
        </p:nvCxnSpPr>
        <p:spPr>
          <a:xfrm rot="16200000" flipV="1">
            <a:off x="2827472" y="3959084"/>
            <a:ext cx="1214446" cy="11401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28" name="Straight Arrow Connector 4"/>
          <p:cNvCxnSpPr/>
          <p:nvPr/>
        </p:nvCxnSpPr>
        <p:spPr>
          <a:xfrm>
            <a:off x="2000232" y="4572008"/>
            <a:ext cx="1440162" cy="0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miter lim="800000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29" name="TextBox 5"/>
          <p:cNvSpPr/>
          <p:nvPr/>
        </p:nvSpPr>
        <p:spPr>
          <a:xfrm>
            <a:off x="357158" y="4985105"/>
            <a:ext cx="4176467" cy="101566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Após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colocar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dados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o ISSUU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lhe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oferece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duas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possibilidades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Ser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leitor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autor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30" name="Placeholder 3" descr="Imagem 10"/>
          <p:cNvPicPr>
            <a:picLocks noGrp="1" noChangeAspect="1"/>
          </p:cNvPicPr>
          <p:nvPr/>
        </p:nvPicPr>
        <p:blipFill>
          <a:blip r:embed="rId3">
            <a:lum/>
          </a:blip>
          <a:srcRect l="2906" t="8645" r="7916" b="10577"/>
          <a:stretch>
            <a:fillRect/>
          </a:stretch>
        </p:blipFill>
        <p:spPr>
          <a:xfrm>
            <a:off x="5724126" y="1142223"/>
            <a:ext cx="3055678" cy="2845357"/>
          </a:xfrm>
          <a:prstGeom prst="rect">
            <a:avLst/>
          </a:prstGeom>
          <a:ln>
            <a:noFill/>
          </a:ln>
        </p:spPr>
      </p:pic>
      <p:sp>
        <p:nvSpPr>
          <p:cNvPr id="31" name="TextBox 7"/>
          <p:cNvSpPr/>
          <p:nvPr/>
        </p:nvSpPr>
        <p:spPr>
          <a:xfrm>
            <a:off x="5572132" y="4437108"/>
            <a:ext cx="3286148" cy="163121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escolher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ser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Autor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serão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disponibilizadas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03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opções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pacotes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Pacote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Gratuito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atende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perfeitamente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fins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educacionais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cxnSp>
        <p:nvCxnSpPr>
          <p:cNvPr id="32" name="Straight Arrow Connector 8"/>
          <p:cNvCxnSpPr/>
          <p:nvPr/>
        </p:nvCxnSpPr>
        <p:spPr>
          <a:xfrm rot="5400000" flipH="1" flipV="1">
            <a:off x="5364086" y="3501004"/>
            <a:ext cx="1872206" cy="0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8" name="TextBox 1"/>
          <p:cNvSpPr/>
          <p:nvPr/>
        </p:nvSpPr>
        <p:spPr>
          <a:xfrm>
            <a:off x="395533" y="219995"/>
            <a:ext cx="8352925" cy="36933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l="27356" t="9032" r="31461" b="8772"/>
          <a:stretch>
            <a:fillRect/>
          </a:stretch>
        </p:blipFill>
        <p:spPr>
          <a:xfrm>
            <a:off x="500034" y="1214422"/>
            <a:ext cx="1818518" cy="3533134"/>
          </a:xfrm>
          <a:prstGeom prst="rect">
            <a:avLst/>
          </a:prstGeom>
          <a:ln>
            <a:noFill/>
          </a:ln>
        </p:spPr>
      </p:pic>
      <p:sp>
        <p:nvSpPr>
          <p:cNvPr id="14" name="TextBox 2"/>
          <p:cNvSpPr/>
          <p:nvPr/>
        </p:nvSpPr>
        <p:spPr>
          <a:xfrm>
            <a:off x="428596" y="4953198"/>
            <a:ext cx="3214678" cy="1261884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Feito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isto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só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fazer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Login.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entrar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no ISSUU com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conta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Facebook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Google+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Linkedin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15" name="Placeholder 3" descr="Imagem 3"/>
          <p:cNvPicPr>
            <a:picLocks noGrp="1" noChangeAspect="1"/>
          </p:cNvPicPr>
          <p:nvPr/>
        </p:nvPicPr>
        <p:blipFill>
          <a:blip r:embed="rId3">
            <a:lum/>
          </a:blip>
          <a:srcRect l="7815" t="12259" r="9119" b="-1035"/>
          <a:stretch>
            <a:fillRect/>
          </a:stretch>
        </p:blipFill>
        <p:spPr>
          <a:xfrm>
            <a:off x="3838216" y="1224481"/>
            <a:ext cx="5091502" cy="3633280"/>
          </a:xfrm>
          <a:prstGeom prst="rect">
            <a:avLst/>
          </a:prstGeom>
          <a:ln>
            <a:noFill/>
          </a:ln>
        </p:spPr>
      </p:pic>
      <p:cxnSp>
        <p:nvCxnSpPr>
          <p:cNvPr id="16" name="Straight Arrow Connector 4"/>
          <p:cNvCxnSpPr/>
          <p:nvPr/>
        </p:nvCxnSpPr>
        <p:spPr>
          <a:xfrm rot="16200000" flipV="1">
            <a:off x="4574779" y="3211907"/>
            <a:ext cx="3571900" cy="5558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7" name="TextBox 5"/>
          <p:cNvSpPr/>
          <p:nvPr/>
        </p:nvSpPr>
        <p:spPr>
          <a:xfrm>
            <a:off x="3714743" y="4953198"/>
            <a:ext cx="5297529" cy="1261884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Agora é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só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fazer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upload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arquivo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esqueça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: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Issuu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plataforma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Publicação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então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utilizá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-la, o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arquivo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deve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ter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sido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anteriormente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montado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e salvo </a:t>
            </a:r>
            <a:r>
              <a:rPr lang="en-US" sz="1900" b="1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 PDF.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8" name="TextBox 1"/>
          <p:cNvSpPr/>
          <p:nvPr/>
        </p:nvSpPr>
        <p:spPr>
          <a:xfrm>
            <a:off x="395533" y="219995"/>
            <a:ext cx="8352925" cy="36933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" name="Placeholder 3" descr="Imagem 1"/>
          <p:cNvPicPr>
            <a:picLocks noGrp="1" noChangeAspect="1"/>
          </p:cNvPicPr>
          <p:nvPr/>
        </p:nvPicPr>
        <p:blipFill>
          <a:blip r:embed="rId2">
            <a:lum/>
          </a:blip>
          <a:srcRect l="12323" t="27225" r="15633" b="11094"/>
          <a:stretch>
            <a:fillRect/>
          </a:stretch>
        </p:blipFill>
        <p:spPr>
          <a:xfrm>
            <a:off x="335845" y="1285860"/>
            <a:ext cx="3768450" cy="2214578"/>
          </a:xfrm>
          <a:prstGeom prst="rect">
            <a:avLst/>
          </a:prstGeom>
          <a:ln>
            <a:noFill/>
          </a:ln>
        </p:spPr>
      </p:pic>
      <p:cxnSp>
        <p:nvCxnSpPr>
          <p:cNvPr id="11" name="Straight Arrow Connector 2"/>
          <p:cNvCxnSpPr/>
          <p:nvPr/>
        </p:nvCxnSpPr>
        <p:spPr>
          <a:xfrm rot="10800000">
            <a:off x="3357557" y="1857364"/>
            <a:ext cx="857253" cy="1588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2" name="TextBox 3"/>
          <p:cNvSpPr/>
          <p:nvPr/>
        </p:nvSpPr>
        <p:spPr>
          <a:xfrm>
            <a:off x="4143372" y="1173620"/>
            <a:ext cx="1928826" cy="96949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SELECIONAR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arquivo em seu computador</a:t>
            </a:r>
          </a:p>
        </p:txBody>
      </p:sp>
      <p:pic>
        <p:nvPicPr>
          <p:cNvPr id="18" name="Placeholder 3" descr="Imagem 7"/>
          <p:cNvPicPr>
            <a:picLocks noGrp="1" noChangeAspect="1"/>
          </p:cNvPicPr>
          <p:nvPr/>
        </p:nvPicPr>
        <p:blipFill>
          <a:blip r:embed="rId3">
            <a:lum/>
          </a:blip>
          <a:srcRect l="14930" t="36516" r="16634" b="29418"/>
          <a:stretch>
            <a:fillRect/>
          </a:stretch>
        </p:blipFill>
        <p:spPr>
          <a:xfrm>
            <a:off x="357157" y="3786190"/>
            <a:ext cx="3786215" cy="1463349"/>
          </a:xfrm>
          <a:prstGeom prst="rect">
            <a:avLst/>
          </a:prstGeom>
          <a:ln>
            <a:noFill/>
          </a:ln>
        </p:spPr>
      </p:pic>
      <p:cxnSp>
        <p:nvCxnSpPr>
          <p:cNvPr id="19" name="Straight Arrow Connector 5"/>
          <p:cNvCxnSpPr/>
          <p:nvPr/>
        </p:nvCxnSpPr>
        <p:spPr>
          <a:xfrm rot="5400000">
            <a:off x="3643306" y="3571876"/>
            <a:ext cx="571504" cy="571504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20" name="TextBox 6"/>
          <p:cNvSpPr/>
          <p:nvPr/>
        </p:nvSpPr>
        <p:spPr>
          <a:xfrm>
            <a:off x="4143372" y="2571744"/>
            <a:ext cx="2160243" cy="96949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AGUARDAR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ele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seja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carregado</a:t>
            </a:r>
            <a:endParaRPr lang="en-US" sz="19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1" name="Placeholder 3" descr="Imagem 11"/>
          <p:cNvPicPr>
            <a:picLocks noGrp="1" noChangeAspect="1"/>
          </p:cNvPicPr>
          <p:nvPr/>
        </p:nvPicPr>
        <p:blipFill>
          <a:blip r:embed="rId4">
            <a:lum/>
          </a:blip>
          <a:srcRect l="5310" t="13033" r="51201" b="6191"/>
          <a:stretch>
            <a:fillRect/>
          </a:stretch>
        </p:blipFill>
        <p:spPr>
          <a:xfrm>
            <a:off x="6429388" y="2500306"/>
            <a:ext cx="2511316" cy="3643338"/>
          </a:xfrm>
          <a:prstGeom prst="rect">
            <a:avLst/>
          </a:prstGeom>
          <a:ln>
            <a:noFill/>
          </a:ln>
        </p:spPr>
      </p:pic>
      <p:sp>
        <p:nvSpPr>
          <p:cNvPr id="22" name="TextBox 8"/>
          <p:cNvSpPr/>
          <p:nvPr/>
        </p:nvSpPr>
        <p:spPr>
          <a:xfrm>
            <a:off x="4143372" y="3643314"/>
            <a:ext cx="2285984" cy="272382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Depois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arquivo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já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estiver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no ISSUU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você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precisa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colocar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descrição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publicação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definir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se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leitores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baixá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-la e </a:t>
            </a:r>
            <a:r>
              <a:rPr lang="en-US" sz="1900" dirty="0" err="1" smtClean="0">
                <a:solidFill>
                  <a:schemeClr val="tx2">
                    <a:lumMod val="75000"/>
                  </a:schemeClr>
                </a:solidFill>
              </a:rPr>
              <a:t>finalmente</a:t>
            </a: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900" b="1" dirty="0" smtClean="0">
                <a:solidFill>
                  <a:schemeClr val="tx2">
                    <a:lumMod val="75000"/>
                  </a:schemeClr>
                </a:solidFill>
              </a:rPr>
              <a:t>PUBLICAR</a:t>
            </a:r>
          </a:p>
        </p:txBody>
      </p:sp>
      <p:cxnSp>
        <p:nvCxnSpPr>
          <p:cNvPr id="17" name="Straight Arrow Connector 2"/>
          <p:cNvCxnSpPr/>
          <p:nvPr/>
        </p:nvCxnSpPr>
        <p:spPr>
          <a:xfrm flipV="1">
            <a:off x="5786446" y="4714884"/>
            <a:ext cx="785820" cy="1588"/>
          </a:xfrm>
          <a:prstGeom prst="straightConnector1">
            <a:avLst/>
          </a:prstGeom>
          <a:noFill/>
          <a:ln w="9528">
            <a:solidFill>
              <a:srgbClr val="4A7EBB">
                <a:alpha val="100000"/>
              </a:srgbClr>
            </a:solidFill>
            <a:miter lim="800000"/>
            <a:tailEnd type="triangle"/>
          </a:ln>
        </p:spPr>
        <p:style>
          <a:lnRef idx="2">
            <a:schemeClr val="dk1"/>
          </a:lnRef>
          <a:fillRef idx="1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8" name="TextBox 1"/>
          <p:cNvSpPr/>
          <p:nvPr/>
        </p:nvSpPr>
        <p:spPr>
          <a:xfrm>
            <a:off x="395533" y="219995"/>
            <a:ext cx="8352925" cy="36933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Placeholder 3" descr="Imagem 1"/>
          <p:cNvPicPr>
            <a:picLocks noGrp="1" noChangeAspect="1"/>
          </p:cNvPicPr>
          <p:nvPr/>
        </p:nvPicPr>
        <p:blipFill>
          <a:blip r:embed="rId2" cstate="print">
            <a:lum/>
          </a:blip>
          <a:srcRect l="4008" t="12386" r="10920" b="7223"/>
          <a:stretch>
            <a:fillRect/>
          </a:stretch>
        </p:blipFill>
        <p:spPr>
          <a:xfrm>
            <a:off x="3929058" y="1857364"/>
            <a:ext cx="4204302" cy="3084937"/>
          </a:xfrm>
          <a:prstGeom prst="rect">
            <a:avLst/>
          </a:prstGeom>
          <a:ln>
            <a:noFill/>
          </a:ln>
        </p:spPr>
      </p:pic>
      <p:pic>
        <p:nvPicPr>
          <p:cNvPr id="14" name="Placeholder 3" descr="Imagem 2"/>
          <p:cNvPicPr>
            <a:picLocks noGrp="1" noChangeAspect="1"/>
          </p:cNvPicPr>
          <p:nvPr/>
        </p:nvPicPr>
        <p:blipFill>
          <a:blip r:embed="rId3">
            <a:lum/>
          </a:blip>
          <a:srcRect l="7715" t="14451" r="26354" b="-260"/>
          <a:stretch>
            <a:fillRect/>
          </a:stretch>
        </p:blipFill>
        <p:spPr>
          <a:xfrm>
            <a:off x="500034" y="1798919"/>
            <a:ext cx="3066154" cy="3630345"/>
          </a:xfrm>
          <a:prstGeom prst="rect">
            <a:avLst/>
          </a:prstGeom>
          <a:ln>
            <a:noFill/>
          </a:ln>
        </p:spPr>
      </p:pic>
      <p:sp>
        <p:nvSpPr>
          <p:cNvPr id="15" name="TextBox 3"/>
          <p:cNvSpPr/>
          <p:nvPr/>
        </p:nvSpPr>
        <p:spPr>
          <a:xfrm>
            <a:off x="285720" y="1242940"/>
            <a:ext cx="4521580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Pronto!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revista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publicada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...</a:t>
            </a:r>
          </a:p>
        </p:txBody>
      </p:sp>
      <p:sp>
        <p:nvSpPr>
          <p:cNvPr id="16" name="TextBox 4"/>
          <p:cNvSpPr/>
          <p:nvPr/>
        </p:nvSpPr>
        <p:spPr>
          <a:xfrm>
            <a:off x="-142908" y="5429264"/>
            <a:ext cx="839188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Tutorial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Issuu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consultado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4"/>
              </a:rPr>
              <a:t>http://www.youtube.com/watch?v=xRtqXgg_Htg</a:t>
            </a:r>
            <a:endParaRPr lang="en-US" sz="1800" b="0" i="0" kern="1200" baseline="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6" name="Retângulo 5"/>
          <p:cNvSpPr/>
          <p:nvPr/>
        </p:nvSpPr>
        <p:spPr>
          <a:xfrm>
            <a:off x="428596" y="1785926"/>
            <a:ext cx="707236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Os HQs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recebem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diversos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nomes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mundo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3050" lvl="4" indent="-273050" algn="just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Comics -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Unidos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</a:p>
          <a:p>
            <a:pPr marL="273050" lvl="4" indent="-273050" algn="just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Bande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dessinée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-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França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 </a:t>
            </a:r>
          </a:p>
          <a:p>
            <a:pPr marL="273050" lvl="4" indent="-273050" algn="just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Fumetti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  -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Itália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3050" lvl="4" indent="-273050" algn="just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Tebeos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 –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Espanha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3050" lvl="4" indent="-273050" algn="just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Historietas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 – Argentina</a:t>
            </a:r>
          </a:p>
          <a:p>
            <a:pPr marL="273050" lvl="4" indent="-273050" algn="just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Muñequitos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 – Cuba </a:t>
            </a:r>
          </a:p>
          <a:p>
            <a:pPr marL="273050" lvl="4" indent="-273050" algn="just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Mangá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Japão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Placeholder 3" descr="Imagem 3"/>
          <p:cNvPicPr>
            <a:picLocks noGrp="1"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4214810" y="2500306"/>
            <a:ext cx="4032449" cy="1688879"/>
          </a:xfrm>
          <a:prstGeom prst="rect">
            <a:avLst/>
          </a:prstGeom>
          <a:ln>
            <a:noFill/>
          </a:ln>
        </p:spPr>
      </p:pic>
      <p:sp>
        <p:nvSpPr>
          <p:cNvPr id="8" name="Rectangle Custom 4"/>
          <p:cNvSpPr/>
          <p:nvPr/>
        </p:nvSpPr>
        <p:spPr>
          <a:xfrm>
            <a:off x="4214810" y="4332061"/>
            <a:ext cx="4032449" cy="46166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200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http://g1.globo.com/pop-arte/noticia/2013/02/mauricio-de-sousa-e-filha-anunciam-festa-de-50-anos-da-monica.html</a:t>
            </a:r>
            <a:endParaRPr lang="en-US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Atividade de experimentação</a:t>
            </a:r>
          </a:p>
        </p:txBody>
      </p:sp>
      <p:sp>
        <p:nvSpPr>
          <p:cNvPr id="7" name="TextBox 2"/>
          <p:cNvSpPr/>
          <p:nvPr/>
        </p:nvSpPr>
        <p:spPr>
          <a:xfrm>
            <a:off x="395286" y="1912704"/>
            <a:ext cx="8462994" cy="286232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indent="179387">
              <a:buSzPct val="100000"/>
              <a:buFont typeface="Arial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Organizem-se em duplas e definam um tema base para a história de vocês. É bacana pensar em um tema transversal e que tem a ver com a realidade dos alunos de vocês!</a:t>
            </a:r>
          </a:p>
          <a:p>
            <a:pPr indent="179387">
              <a:buSzPct val="100000"/>
              <a:buFont typeface="Arial"/>
              <a:buChar char="•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indent="179387">
              <a:buSzPct val="100000"/>
              <a:buFont typeface="Arial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Elaborem o enredo da história, destacando os pontos relevantes a serem tratados, quais serão os personagens, em que local se passará a história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etc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;</a:t>
            </a:r>
          </a:p>
          <a:p>
            <a:pPr indent="179387">
              <a:buSzPct val="100000"/>
              <a:buFont typeface="Arial"/>
              <a:buChar char="•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indent="179387">
              <a:buSzPct val="100000"/>
              <a:buFont typeface="Arial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Vocês terão um tempo para elaboração do enredo, retornando logo em seguida para a criação do projeto;      </a:t>
            </a:r>
            <a:endParaRPr lang="en-US" sz="2000" dirty="0" err="1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428596" y="1314378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Que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tal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agora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formamos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duplas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para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criação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uma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HQ?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Atividade de experimentação</a:t>
            </a:r>
          </a:p>
        </p:txBody>
      </p:sp>
      <p:sp>
        <p:nvSpPr>
          <p:cNvPr id="7" name="TextBox 2"/>
          <p:cNvSpPr/>
          <p:nvPr/>
        </p:nvSpPr>
        <p:spPr>
          <a:xfrm>
            <a:off x="395286" y="1912704"/>
            <a:ext cx="8462994" cy="317009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indent="179387">
              <a:buSzPct val="100000"/>
              <a:buFont typeface="Arial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A produção dos quadrinhos pode ser realizada diretamente no software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Toondoo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; </a:t>
            </a:r>
          </a:p>
          <a:p>
            <a:pPr indent="179387">
              <a:buSzPct val="100000"/>
              <a:buFont typeface="Arial"/>
              <a:buChar char="•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indent="179387">
              <a:buSzPct val="100000"/>
              <a:buFont typeface="Arial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Finalizada a produção, publiquem a tirinha que vocês produziram no </a:t>
            </a:r>
            <a:r>
              <a:rPr lang="pt-BR" sz="2000" dirty="0" err="1" smtClean="0">
                <a:solidFill>
                  <a:schemeClr val="tx2">
                    <a:lumMod val="75000"/>
                  </a:schemeClr>
                </a:solidFill>
              </a:rPr>
              <a:t>Issuu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;</a:t>
            </a:r>
          </a:p>
          <a:p>
            <a:pPr indent="179387">
              <a:buSzPct val="100000"/>
              <a:buFont typeface="Arial"/>
              <a:buChar char="•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indent="179387">
              <a:buSzPct val="100000"/>
              <a:buFont typeface="Arial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Compartilhem os links para que vocês possam ver a produção uns dos outros;</a:t>
            </a:r>
          </a:p>
          <a:p>
            <a:pPr indent="179387">
              <a:buSzPct val="100000"/>
              <a:buFont typeface="Arial"/>
              <a:buChar char="•"/>
            </a:pP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indent="179387">
              <a:buSzPct val="100000"/>
              <a:buFont typeface="Arial"/>
              <a:buChar char="•"/>
            </a:pP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Para finalizar, reflitam sobre a importância do uso das HQs, em estratégias de ensino e aprendizagem, como suporte ao desenvolvimento da consciência crítica.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428596" y="1314378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Que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tal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agora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formamos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duplas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para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criação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uma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HQ?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28596" y="538443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</a:rPr>
              <a:t>Planejamento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da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Atividade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para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os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alunos</a:t>
            </a:r>
            <a:endParaRPr lang="en-US" sz="2400" b="1" dirty="0" smtClean="0">
              <a:solidFill>
                <a:schemeClr val="bg1"/>
              </a:solidFill>
            </a:endParaRPr>
          </a:p>
          <a:p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28596" y="1571612"/>
            <a:ext cx="828680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Chegou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criarmos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desenvolvermos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nossos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!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Como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sugestão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Festival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Tirinhas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produção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HQ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mostre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realidade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escola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vida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HQ digital etc.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Para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trabalharmos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proposta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é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possível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qualquer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plataformas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apresentadas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neste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encontro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vai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estimular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desenvolvimento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consciência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crítica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nossos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além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competências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leitora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escritora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trabalho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equipe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colaboração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argumentação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pesquisa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respeito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outro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etc.</a:t>
            </a: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28596" y="538443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</a:rPr>
              <a:t>Síntese</a:t>
            </a:r>
            <a:r>
              <a:rPr lang="en-US" sz="2400" b="1" dirty="0" smtClean="0">
                <a:solidFill>
                  <a:schemeClr val="bg1"/>
                </a:solidFill>
              </a:rPr>
              <a:t> e </a:t>
            </a:r>
            <a:r>
              <a:rPr lang="en-US" sz="2400" b="1" dirty="0" err="1" smtClean="0">
                <a:solidFill>
                  <a:schemeClr val="bg1"/>
                </a:solidFill>
              </a:rPr>
              <a:t>avaliação</a:t>
            </a:r>
            <a:r>
              <a:rPr lang="en-US" sz="2400" b="1" dirty="0" smtClean="0">
                <a:solidFill>
                  <a:schemeClr val="bg1"/>
                </a:solidFill>
              </a:rPr>
              <a:t> do </a:t>
            </a:r>
            <a:r>
              <a:rPr lang="en-US" sz="2400" b="1" dirty="0" err="1" smtClean="0">
                <a:solidFill>
                  <a:schemeClr val="bg1"/>
                </a:solidFill>
              </a:rPr>
              <a:t>encontro</a:t>
            </a:r>
            <a:endParaRPr lang="en-US" sz="2400" b="1" dirty="0" smtClean="0">
              <a:solidFill>
                <a:schemeClr val="bg1"/>
              </a:solidFill>
            </a:endParaRPr>
          </a:p>
          <a:p>
            <a:endParaRPr lang="pt-BR" sz="2400" b="1" dirty="0" smtClean="0">
              <a:solidFill>
                <a:schemeClr val="bg1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28596" y="1285860"/>
            <a:ext cx="8286808" cy="4914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30000"/>
              </a:lnSpc>
              <a:spcBef>
                <a:spcPts val="400"/>
              </a:spcBef>
              <a:spcAft>
                <a:spcPts val="1200"/>
              </a:spcAft>
              <a:buSzPct val="100000"/>
              <a:buFont typeface="Arial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interessante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refletir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sobre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HQs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processos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educacionais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marL="342900" indent="-342900" algn="just">
              <a:lnSpc>
                <a:spcPct val="130000"/>
              </a:lnSpc>
              <a:spcBef>
                <a:spcPts val="400"/>
              </a:spcBef>
              <a:spcAft>
                <a:spcPts val="1200"/>
              </a:spcAft>
              <a:buSzPct val="100000"/>
              <a:buFont typeface="Arial"/>
              <a:buChar char="•"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sentiram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estimulados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trabalhar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tipo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linguagem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estratégias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ensino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marL="342900" indent="-342900" algn="just">
              <a:lnSpc>
                <a:spcPct val="130000"/>
              </a:lnSpc>
              <a:spcBef>
                <a:spcPts val="400"/>
              </a:spcBef>
              <a:spcAft>
                <a:spcPts val="1200"/>
              </a:spcAft>
              <a:buSzPct val="100000"/>
              <a:buFont typeface="Arial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Como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vivência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construção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HQ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publicação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Internet?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acham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factível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trabalhar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softwares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aprenderam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marL="342900" indent="-342900" algn="just">
              <a:lnSpc>
                <a:spcPct val="130000"/>
              </a:lnSpc>
              <a:spcBef>
                <a:spcPts val="400"/>
              </a:spcBef>
              <a:spcAft>
                <a:spcPts val="1200"/>
              </a:spcAft>
              <a:buSzPct val="100000"/>
              <a:buFont typeface="Arial"/>
              <a:buChar char="•"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Vocês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conseguiram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planejar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interessante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desenvolvida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alunos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tenham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acesso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ruim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à Internet,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pensaram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atividade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alternativa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HQs?</a:t>
            </a:r>
          </a:p>
          <a:p>
            <a:pPr marL="342900" indent="-342900" algn="just">
              <a:lnSpc>
                <a:spcPct val="130000"/>
              </a:lnSpc>
              <a:spcBef>
                <a:spcPts val="400"/>
              </a:spcBef>
              <a:spcAft>
                <a:spcPts val="1200"/>
              </a:spcAft>
              <a:buSzPct val="100000"/>
              <a:buFont typeface="Arial"/>
              <a:buChar char="•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Agora,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finalizar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vamos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preencher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Avaliação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Encontro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pt-BR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6" name="Retângulo 5"/>
          <p:cNvSpPr/>
          <p:nvPr/>
        </p:nvSpPr>
        <p:spPr>
          <a:xfrm>
            <a:off x="714348" y="2160339"/>
            <a:ext cx="76438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Moya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afirma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pinturas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rupestres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consideradas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primeiras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raízes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HQs.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contavam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caçadas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exemplo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diversos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algn="just"/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autor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destaca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ainda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igrejas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medievais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mostram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últimos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momentos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vida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Jesus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Terra,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também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poderiam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considerados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antepassados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tirinhas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com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diferença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tinham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texto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enredos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desenvolvidos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apenas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meio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428596" y="1285860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Um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pouco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História</a:t>
            </a:r>
            <a:endParaRPr lang="en-US" sz="20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428596" y="1285860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Um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pouco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História</a:t>
            </a:r>
            <a:endParaRPr lang="en-US" sz="20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8" name="TextBox 4"/>
          <p:cNvSpPr/>
          <p:nvPr/>
        </p:nvSpPr>
        <p:spPr>
          <a:xfrm>
            <a:off x="466400" y="2259165"/>
            <a:ext cx="5462922" cy="286232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artista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americano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Richard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Outcault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criador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primeira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história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moderna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Ela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surgiu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1895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tinha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personagem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principal o Yellow Kid (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Menino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Amarelo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).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tirinha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fez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tanto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sucesso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grandes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jornais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Nova York,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época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brigaram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tê-las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páginas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 </a:t>
            </a:r>
          </a:p>
        </p:txBody>
      </p:sp>
      <p:pic>
        <p:nvPicPr>
          <p:cNvPr id="10" name="Placeholder 3" descr="Imagem 3"/>
          <p:cNvPicPr>
            <a:picLocks noGrp="1"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6215074" y="2357430"/>
            <a:ext cx="2168765" cy="297032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500034" y="1285860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Um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pouco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História</a:t>
            </a:r>
            <a:endParaRPr lang="en-US" sz="20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8" name="TextBox 4"/>
          <p:cNvSpPr/>
          <p:nvPr/>
        </p:nvSpPr>
        <p:spPr>
          <a:xfrm>
            <a:off x="537838" y="1857364"/>
            <a:ext cx="3319782" cy="378565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No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Brasil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1869,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Ângelo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Agostini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começou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produzir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Aventuras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Nhô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Quim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Publicada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revista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Vida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Fluminense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narrava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experiências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caipira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grande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Agostini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utilizava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balões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lançou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novidade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histórias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personagens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fixos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</p:txBody>
      </p:sp>
      <p:pic>
        <p:nvPicPr>
          <p:cNvPr id="11" name="Placeholder 3" descr="Imagem 3"/>
          <p:cNvPicPr>
            <a:picLocks noGrp="1"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4249857" y="1195616"/>
            <a:ext cx="4796952" cy="2376260"/>
          </a:xfrm>
          <a:prstGeom prst="rect">
            <a:avLst/>
          </a:prstGeom>
          <a:ln>
            <a:noFill/>
          </a:ln>
        </p:spPr>
      </p:pic>
      <p:pic>
        <p:nvPicPr>
          <p:cNvPr id="12" name="Placeholder 3" descr="Imagem 4"/>
          <p:cNvPicPr>
            <a:picLocks noGrp="1"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4286248" y="3694804"/>
            <a:ext cx="4714908" cy="252027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500034" y="1285860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Alguns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personagens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momentos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marcantes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dos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quadrinhos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:</a:t>
            </a:r>
          </a:p>
        </p:txBody>
      </p:sp>
      <p:sp>
        <p:nvSpPr>
          <p:cNvPr id="8" name="TextBox 4"/>
          <p:cNvSpPr/>
          <p:nvPr/>
        </p:nvSpPr>
        <p:spPr>
          <a:xfrm>
            <a:off x="466400" y="1857364"/>
            <a:ext cx="7891814" cy="409342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1869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AS AVENTURAS DE NHÔ QUIM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-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Ângelo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Agostini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endParaRPr lang="en-US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1895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YELLOW KID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- De Richard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Outcault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endParaRPr lang="en-US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1929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TARZAN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- de Hal Foster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Burne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Hogarth - Foster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desenhou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tiras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romance de Edgar Rice Burroughs para ser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publicado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jornais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público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adorou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Tarzan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até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hoje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histórias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herói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continuam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publicadas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algn="just"/>
            <a:endParaRPr lang="en-US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1930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MICKEY MOUSE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- de Walt Disney - Mickey Mouse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estreou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desenho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animado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1928 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virou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tira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jornal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1930. Com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sucesso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inicial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ratinho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logo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ganhou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revista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mensal a Mickey Mouse Magazine.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28596" y="538443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1"/>
                </a:solidFill>
              </a:rPr>
              <a:t>Apresentação conceitual e técnica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1357298"/>
            <a:ext cx="500034" cy="285752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428596" y="1285860"/>
            <a:ext cx="8215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Alguns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personagens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e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momentos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marcantes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 dos </a:t>
            </a:r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</a:rPr>
              <a:t>quadrinhos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</a:rPr>
              <a:t>:</a:t>
            </a:r>
          </a:p>
        </p:txBody>
      </p:sp>
      <p:sp>
        <p:nvSpPr>
          <p:cNvPr id="8" name="TextBox 4"/>
          <p:cNvSpPr/>
          <p:nvPr/>
        </p:nvSpPr>
        <p:spPr>
          <a:xfrm>
            <a:off x="466400" y="1857364"/>
            <a:ext cx="7891814" cy="378565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dk1"/>
          </a:lnRef>
          <a:fillRef idx="0">
            <a:srgbClr val="99CCFF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spAutoFit/>
          </a:bodyPr>
          <a:lstStyle/>
          <a:p>
            <a:pPr algn="just"/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1934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FLASH GORDON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- De Alex Raymond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Flash Gordon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criado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para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disputar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mercado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outro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herói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espacial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Buck Rogers, mas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pouco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tempo as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aventuras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intergalácticas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de Gordon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ganharam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gosto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popular.</a:t>
            </a:r>
          </a:p>
          <a:p>
            <a:pPr algn="just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  <a:p>
            <a:pPr algn="just"/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1940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THE SPIRIT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- de Will Eisner -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linguagem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revolucionária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ângulos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insólitos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fez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"O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Espírito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"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apresentasse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um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grande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diferencial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para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produção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algn="just"/>
            <a:endParaRPr lang="en-US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1952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MAD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- De Harvey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Kurtzmann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- Mad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foi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revista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revolucionou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gênero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com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seu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humor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debochado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 Era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uma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forma original de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reagir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à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crescente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censura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aos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quadrinhos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nos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Estados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Unidos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quando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temas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mais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violentos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começaram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a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perder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espaço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</TotalTime>
  <Words>2741</Words>
  <Application>Microsoft Office PowerPoint</Application>
  <PresentationFormat>Apresentação no Ecrã (4:3)</PresentationFormat>
  <Paragraphs>240</Paragraphs>
  <Slides>43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43</vt:i4>
      </vt:variant>
    </vt:vector>
  </HeadingPairs>
  <TitlesOfParts>
    <vt:vector size="47" baseType="lpstr">
      <vt:lpstr>Calibri</vt:lpstr>
      <vt:lpstr>Wingdings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Augusto</dc:creator>
  <cp:lastModifiedBy>Cheyenne</cp:lastModifiedBy>
  <cp:revision>128</cp:revision>
  <dcterms:created xsi:type="dcterms:W3CDTF">2013-06-26T20:31:07Z</dcterms:created>
  <dcterms:modified xsi:type="dcterms:W3CDTF">2014-05-30T15:32:37Z</dcterms:modified>
</cp:coreProperties>
</file>